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2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3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4.xml" ContentType="application/vnd.openxmlformats-officedocument.presentationml.notesSl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5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notesSlides/notesSlide6.xml" ContentType="application/vnd.openxmlformats-officedocument.presentationml.notesSlide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7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notesSlides/notesSlide8.xml" ContentType="application/vnd.openxmlformats-officedocument.presentationml.notesSlid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notesSlides/notesSlide9.xml" ContentType="application/vnd.openxmlformats-officedocument.presentationml.notesSlide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notesSlides/notesSlide10.xml" ContentType="application/vnd.openxmlformats-officedocument.presentationml.notesSlide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notesSlides/notesSlide11.xml" ContentType="application/vnd.openxmlformats-officedocument.presentationml.notesSlide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12.xml" ContentType="application/vnd.openxmlformats-officedocument.presentationml.notesSlide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notesSlides/notesSlide13.xml" ContentType="application/vnd.openxmlformats-officedocument.presentationml.notesSlide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14.xml" ContentType="application/vnd.openxmlformats-officedocument.presentationml.notesSlide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notesSlides/notesSlide15.xml" ContentType="application/vnd.openxmlformats-officedocument.presentationml.notesSlide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notesSlides/notesSlide16.xml" ContentType="application/vnd.openxmlformats-officedocument.presentationml.notesSlide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notesSlides/notesSlide17.xml" ContentType="application/vnd.openxmlformats-officedocument.presentationml.notesSlide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notesSlides/notesSlide18.xml" ContentType="application/vnd.openxmlformats-officedocument.presentationml.notesSlide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notesSlides/notesSlide19.xml" ContentType="application/vnd.openxmlformats-officedocument.presentationml.notesSlide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notesSlides/notesSlide20.xml" ContentType="application/vnd.openxmlformats-officedocument.presentationml.notesSlide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notesSlides/notesSlide21.xml" ContentType="application/vnd.openxmlformats-officedocument.presentationml.notesSlide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notesSlides/notesSlide22.xml" ContentType="application/vnd.openxmlformats-officedocument.presentationml.notesSlide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notesSlides/notesSlide23.xml" ContentType="application/vnd.openxmlformats-officedocument.presentationml.notesSlide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notesSlides/notesSlide24.xml" ContentType="application/vnd.openxmlformats-officedocument.presentationml.notesSlide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notesSlides/notesSlide25.xml" ContentType="application/vnd.openxmlformats-officedocument.presentationml.notesSlide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notesSlides/notesSlide26.xml" ContentType="application/vnd.openxmlformats-officedocument.presentationml.notesSlide+xml"/>
  <Override PartName="/ppt/tags/tag151.xml" ContentType="application/vnd.openxmlformats-officedocument.presentationml.tags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76" r:id="rId2"/>
    <p:sldId id="378" r:id="rId3"/>
    <p:sldId id="381" r:id="rId4"/>
    <p:sldId id="380" r:id="rId5"/>
    <p:sldId id="382" r:id="rId6"/>
    <p:sldId id="383" r:id="rId7"/>
    <p:sldId id="384" r:id="rId8"/>
    <p:sldId id="391" r:id="rId9"/>
    <p:sldId id="390" r:id="rId10"/>
    <p:sldId id="393" r:id="rId11"/>
    <p:sldId id="394" r:id="rId12"/>
    <p:sldId id="395" r:id="rId13"/>
    <p:sldId id="396" r:id="rId14"/>
    <p:sldId id="385" r:id="rId15"/>
    <p:sldId id="398" r:id="rId16"/>
    <p:sldId id="397" r:id="rId17"/>
    <p:sldId id="399" r:id="rId18"/>
    <p:sldId id="401" r:id="rId19"/>
    <p:sldId id="386" r:id="rId20"/>
    <p:sldId id="403" r:id="rId21"/>
    <p:sldId id="404" r:id="rId22"/>
    <p:sldId id="405" r:id="rId23"/>
    <p:sldId id="402" r:id="rId24"/>
    <p:sldId id="387" r:id="rId25"/>
    <p:sldId id="407" r:id="rId26"/>
    <p:sldId id="388" r:id="rId27"/>
    <p:sldId id="408" r:id="rId28"/>
    <p:sldId id="410" r:id="rId29"/>
    <p:sldId id="412" r:id="rId30"/>
    <p:sldId id="389" r:id="rId31"/>
    <p:sldId id="413" r:id="rId32"/>
    <p:sldId id="415" r:id="rId33"/>
    <p:sldId id="416" r:id="rId34"/>
    <p:sldId id="274" r:id="rId35"/>
  </p:sldIdLst>
  <p:sldSz cx="12192000" cy="6858000"/>
  <p:notesSz cx="6858000" cy="9144000"/>
  <p:embeddedFontLst>
    <p:embeddedFont>
      <p:font typeface="汉仪程行简" panose="02010600030101010101" charset="-122"/>
      <p:regular r:id="rId38"/>
    </p:embeddedFont>
    <p:embeddedFont>
      <p:font typeface="汉仪旗黑-55简" panose="00020600040101010101" charset="-128"/>
      <p:regular r:id="rId39"/>
    </p:embeddedFont>
    <p:embeddedFont>
      <p:font typeface="Comic Sans MS" panose="030F0702030302020204" pitchFamily="66" charset="0"/>
      <p:regular r:id="rId40"/>
      <p:bold r:id="rId41"/>
      <p:italic r:id="rId42"/>
      <p:boldItalic r:id="rId43"/>
    </p:embeddedFont>
    <p:embeddedFont>
      <p:font typeface="黑体" panose="02010609060101010101" pitchFamily="49" charset="-122"/>
      <p:regular r:id="rId44"/>
    </p:embeddedFont>
    <p:embeddedFont>
      <p:font typeface="微软雅黑" panose="020B0503020204020204" pitchFamily="34" charset="-122"/>
      <p:regular r:id="rId45"/>
      <p:bold r:id="rId46"/>
    </p:embeddedFont>
  </p:embeddedFontLst>
  <p:custDataLst>
    <p:tags r:id="rId47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9" userDrawn="1">
          <p15:clr>
            <a:srgbClr val="A4A3A4"/>
          </p15:clr>
        </p15:guide>
        <p15:guide id="2" pos="388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曹睿" initials="曹睿" lastIdx="1" clrIdx="0"/>
  <p:cmAuthor id="2" name="周 宇航" initials="周" lastIdx="3" clrIdx="1"/>
  <p:cmAuthor id="3" name="lenovo" initials="l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28689D"/>
    <a:srgbClr val="FEF8F4"/>
    <a:srgbClr val="F7F7F7"/>
    <a:srgbClr val="5B9BD5"/>
    <a:srgbClr val="1C98BB"/>
    <a:srgbClr val="5B9BE6"/>
    <a:srgbClr val="F5F7F9"/>
    <a:srgbClr val="F9F9F9"/>
    <a:srgbClr val="B4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5" autoAdjust="0"/>
    <p:restoredTop sz="95383" autoAdjust="0"/>
  </p:normalViewPr>
  <p:slideViewPr>
    <p:cSldViewPr snapToGrid="0" showGuides="1">
      <p:cViewPr varScale="1">
        <p:scale>
          <a:sx n="89" d="100"/>
          <a:sy n="89" d="100"/>
        </p:scale>
        <p:origin x="422" y="67"/>
      </p:cViewPr>
      <p:guideLst>
        <p:guide orient="horz" pos="2269"/>
        <p:guide pos="388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tags" Target="tags/tag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汉仪旗黑-55简" panose="00020600040101010101" charset="-128"/>
              </a:rPr>
              <a:t>2023-12-29</a:t>
            </a:fld>
            <a:endParaRPr lang="zh-CN" altLang="en-US">
              <a:cs typeface="汉仪旗黑-55简" panose="00020600040101010101" charset="-128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汉仪旗黑-55简" panose="00020600040101010101" charset="-128"/>
              </a:rPr>
              <a:t>‹#›</a:t>
            </a:fld>
            <a:endParaRPr lang="zh-CN" altLang="en-US">
              <a:cs typeface="汉仪旗黑-55简" panose="0002060004010101010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png>
</file>

<file path=ppt/media/image3.svg>
</file>

<file path=ppt/media/image30.wmf>
</file>

<file path=ppt/media/image31.png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jpeg>
</file>

<file path=ppt/media/image4.png>
</file>

<file path=ppt/media/image40.png>
</file>

<file path=ppt/media/image41.wmf>
</file>

<file path=ppt/media/image42.png>
</file>

<file path=ppt/media/image43.png>
</file>

<file path=ppt/media/image44.png>
</file>

<file path=ppt/media/image45.png>
</file>

<file path=ppt/media/image46.wmf>
</file>

<file path=ppt/media/image47.wmf>
</file>

<file path=ppt/media/image48.wmf>
</file>

<file path=ppt/media/image49.wmf>
</file>

<file path=ppt/media/image5.png>
</file>

<file path=ppt/media/image50.wmf>
</file>

<file path=ppt/media/image51.png>
</file>

<file path=ppt/media/image52.png>
</file>

<file path=ppt/media/image53.png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png>
</file>

<file path=ppt/media/image64.png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png>
</file>

<file path=ppt/media/image77.png>
</file>

<file path=ppt/media/image78.png>
</file>

<file path=ppt/media/image79.png>
</file>

<file path=ppt/media/image8.png>
</file>

<file path=ppt/media/image80.sv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fld id="{3E56707E-2828-436D-8F3E-7CC6FB31AEB4}" type="datetimeFigureOut">
              <a:rPr lang="zh-CN" altLang="en-US" smtClean="0"/>
              <a:t>2023-12-29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fld id="{9913DAA0-7536-401C-88C0-8A882EAE865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3DAA0-7536-401C-88C0-8A882EAE8655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1117600" y="8475133"/>
            <a:ext cx="3657600" cy="486833"/>
          </a:xfrm>
        </p:spPr>
        <p:txBody>
          <a:bodyPr/>
          <a:lstStyle>
            <a:lvl1pPr>
              <a:defRPr>
                <a:cs typeface="汉仪旗黑-55简" panose="00020600040101010101" charset="-128"/>
              </a:defRPr>
            </a:lvl1pPr>
          </a:lstStyle>
          <a:p>
            <a:fld id="{82F288E0-7875-42C4-84C8-98DBBD3BF4D2}" type="datetimeFigureOut">
              <a:rPr lang="zh-CN" altLang="en-US" smtClean="0"/>
              <a:t>2023-12-29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5384800" y="8475133"/>
            <a:ext cx="5486400" cy="486833"/>
          </a:xfrm>
        </p:spPr>
        <p:txBody>
          <a:bodyPr/>
          <a:lstStyle>
            <a:lvl1pPr>
              <a:defRPr>
                <a:cs typeface="汉仪旗黑-55简" panose="00020600040101010101" charset="-128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1480800" y="8475133"/>
            <a:ext cx="3657600" cy="486833"/>
          </a:xfrm>
        </p:spPr>
        <p:txBody>
          <a:bodyPr/>
          <a:lstStyle>
            <a:lvl1pPr>
              <a:defRPr>
                <a:cs typeface="汉仪旗黑-55简" panose="00020600040101010101" charset="-128"/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 userDrawn="1"/>
        </p:nvSpPr>
        <p:spPr>
          <a:xfrm>
            <a:off x="-10363" y="6414868"/>
            <a:ext cx="12202363" cy="435195"/>
          </a:xfrm>
          <a:custGeom>
            <a:avLst/>
            <a:gdLst>
              <a:gd name="connsiteX0" fmla="*/ 6442848 w 12885696"/>
              <a:gd name="connsiteY0" fmla="*/ 0 h 677930"/>
              <a:gd name="connsiteX1" fmla="*/ 12818477 w 12885696"/>
              <a:gd name="connsiteY1" fmla="*/ 656546 h 677930"/>
              <a:gd name="connsiteX2" fmla="*/ 12885696 w 12885696"/>
              <a:gd name="connsiteY2" fmla="*/ 677930 h 677930"/>
              <a:gd name="connsiteX3" fmla="*/ 0 w 12885696"/>
              <a:gd name="connsiteY3" fmla="*/ 677930 h 677930"/>
              <a:gd name="connsiteX4" fmla="*/ 67219 w 12885696"/>
              <a:gd name="connsiteY4" fmla="*/ 656546 h 677930"/>
              <a:gd name="connsiteX5" fmla="*/ 6442848 w 12885696"/>
              <a:gd name="connsiteY5" fmla="*/ 0 h 677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85696" h="677930">
                <a:moveTo>
                  <a:pt x="6442848" y="0"/>
                </a:moveTo>
                <a:cubicBezTo>
                  <a:pt x="9144779" y="0"/>
                  <a:pt x="11510983" y="262931"/>
                  <a:pt x="12818477" y="656546"/>
                </a:cubicBezTo>
                <a:lnTo>
                  <a:pt x="12885696" y="677930"/>
                </a:lnTo>
                <a:lnTo>
                  <a:pt x="0" y="677930"/>
                </a:lnTo>
                <a:lnTo>
                  <a:pt x="67219" y="656546"/>
                </a:lnTo>
                <a:cubicBezTo>
                  <a:pt x="1374713" y="262931"/>
                  <a:pt x="3740917" y="0"/>
                  <a:pt x="644284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5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4.xml"/><Relationship Id="rId7" Type="http://schemas.openxmlformats.org/officeDocument/2006/relationships/image" Target="../media/image1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.png"/><Relationship Id="rId4" Type="http://schemas.openxmlformats.org/officeDocument/2006/relationships/tags" Target="../tags/tag5.xml"/><Relationship Id="rId9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66.xml"/><Relationship Id="rId13" Type="http://schemas.openxmlformats.org/officeDocument/2006/relationships/image" Target="../media/image31.png"/><Relationship Id="rId18" Type="http://schemas.openxmlformats.org/officeDocument/2006/relationships/oleObject" Target="../embeddings/oleObject29.bin"/><Relationship Id="rId3" Type="http://schemas.openxmlformats.org/officeDocument/2006/relationships/tags" Target="../tags/tag61.xml"/><Relationship Id="rId7" Type="http://schemas.openxmlformats.org/officeDocument/2006/relationships/tags" Target="../tags/tag65.xml"/><Relationship Id="rId12" Type="http://schemas.openxmlformats.org/officeDocument/2006/relationships/image" Target="../media/image34.wmf"/><Relationship Id="rId17" Type="http://schemas.openxmlformats.org/officeDocument/2006/relationships/image" Target="../media/image36.wmf"/><Relationship Id="rId2" Type="http://schemas.openxmlformats.org/officeDocument/2006/relationships/tags" Target="../tags/tag60.xml"/><Relationship Id="rId16" Type="http://schemas.openxmlformats.org/officeDocument/2006/relationships/oleObject" Target="../embeddings/oleObject28.bin"/><Relationship Id="rId1" Type="http://schemas.openxmlformats.org/officeDocument/2006/relationships/tags" Target="../tags/tag59.xml"/><Relationship Id="rId6" Type="http://schemas.openxmlformats.org/officeDocument/2006/relationships/tags" Target="../tags/tag64.xml"/><Relationship Id="rId11" Type="http://schemas.openxmlformats.org/officeDocument/2006/relationships/oleObject" Target="../embeddings/oleObject26.bin"/><Relationship Id="rId5" Type="http://schemas.openxmlformats.org/officeDocument/2006/relationships/tags" Target="../tags/tag63.xml"/><Relationship Id="rId15" Type="http://schemas.openxmlformats.org/officeDocument/2006/relationships/image" Target="../media/image35.wmf"/><Relationship Id="rId10" Type="http://schemas.openxmlformats.org/officeDocument/2006/relationships/notesSlide" Target="../notesSlides/notesSlide8.xml"/><Relationship Id="rId19" Type="http://schemas.openxmlformats.org/officeDocument/2006/relationships/image" Target="../media/image37.wmf"/><Relationship Id="rId4" Type="http://schemas.openxmlformats.org/officeDocument/2006/relationships/tags" Target="../tags/tag62.xml"/><Relationship Id="rId9" Type="http://schemas.openxmlformats.org/officeDocument/2006/relationships/slideLayout" Target="../slideLayouts/slideLayout2.xml"/><Relationship Id="rId14" Type="http://schemas.openxmlformats.org/officeDocument/2006/relationships/oleObject" Target="../embeddings/oleObject27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74.xml"/><Relationship Id="rId13" Type="http://schemas.openxmlformats.org/officeDocument/2006/relationships/image" Target="../media/image38.wmf"/><Relationship Id="rId3" Type="http://schemas.openxmlformats.org/officeDocument/2006/relationships/tags" Target="../tags/tag69.xml"/><Relationship Id="rId7" Type="http://schemas.openxmlformats.org/officeDocument/2006/relationships/tags" Target="../tags/tag73.xml"/><Relationship Id="rId12" Type="http://schemas.openxmlformats.org/officeDocument/2006/relationships/oleObject" Target="../embeddings/oleObject30.bin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tags" Target="../tags/tag72.xml"/><Relationship Id="rId11" Type="http://schemas.openxmlformats.org/officeDocument/2006/relationships/notesSlide" Target="../notesSlides/notesSlide9.xml"/><Relationship Id="rId5" Type="http://schemas.openxmlformats.org/officeDocument/2006/relationships/tags" Target="../tags/tag71.xml"/><Relationship Id="rId10" Type="http://schemas.openxmlformats.org/officeDocument/2006/relationships/slideLayout" Target="../slideLayouts/slideLayout2.xml"/><Relationship Id="rId4" Type="http://schemas.openxmlformats.org/officeDocument/2006/relationships/tags" Target="../tags/tag70.xml"/><Relationship Id="rId9" Type="http://schemas.openxmlformats.org/officeDocument/2006/relationships/tags" Target="../tags/tag7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3" Type="http://schemas.openxmlformats.org/officeDocument/2006/relationships/tags" Target="../tags/tag78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40.png"/><Relationship Id="rId2" Type="http://schemas.openxmlformats.org/officeDocument/2006/relationships/tags" Target="../tags/tag77.xml"/><Relationship Id="rId1" Type="http://schemas.openxmlformats.org/officeDocument/2006/relationships/tags" Target="../tags/tag76.xml"/><Relationship Id="rId6" Type="http://schemas.openxmlformats.org/officeDocument/2006/relationships/tags" Target="../tags/tag81.xml"/><Relationship Id="rId11" Type="http://schemas.openxmlformats.org/officeDocument/2006/relationships/image" Target="../media/image38.wmf"/><Relationship Id="rId5" Type="http://schemas.openxmlformats.org/officeDocument/2006/relationships/tags" Target="../tags/tag80.xml"/><Relationship Id="rId10" Type="http://schemas.openxmlformats.org/officeDocument/2006/relationships/oleObject" Target="../embeddings/oleObject31.bin"/><Relationship Id="rId4" Type="http://schemas.openxmlformats.org/officeDocument/2006/relationships/tags" Target="../tags/tag79.xml"/><Relationship Id="rId9" Type="http://schemas.openxmlformats.org/officeDocument/2006/relationships/image" Target="../media/image39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3" Type="http://schemas.openxmlformats.org/officeDocument/2006/relationships/tags" Target="../tags/tag84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83.xml"/><Relationship Id="rId1" Type="http://schemas.openxmlformats.org/officeDocument/2006/relationships/tags" Target="../tags/tag82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10" Type="http://schemas.openxmlformats.org/officeDocument/2006/relationships/image" Target="../media/image41.wmf"/><Relationship Id="rId4" Type="http://schemas.openxmlformats.org/officeDocument/2006/relationships/tags" Target="../tags/tag85.xml"/><Relationship Id="rId9" Type="http://schemas.openxmlformats.org/officeDocument/2006/relationships/oleObject" Target="../embeddings/oleObject32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7" Type="http://schemas.openxmlformats.org/officeDocument/2006/relationships/image" Target="../media/image4.png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98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10" Type="http://schemas.openxmlformats.org/officeDocument/2006/relationships/notesSlide" Target="../notesSlides/notesSlide12.xml"/><Relationship Id="rId4" Type="http://schemas.openxmlformats.org/officeDocument/2006/relationships/tags" Target="../tags/tag94.xml"/><Relationship Id="rId9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4.png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10" Type="http://schemas.openxmlformats.org/officeDocument/2006/relationships/image" Target="../media/image46.wmf"/><Relationship Id="rId4" Type="http://schemas.openxmlformats.org/officeDocument/2006/relationships/notesSlide" Target="../notesSlides/notesSlide13.xml"/><Relationship Id="rId9" Type="http://schemas.openxmlformats.org/officeDocument/2006/relationships/oleObject" Target="../embeddings/oleObject33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2.xml"/><Relationship Id="rId1" Type="http://schemas.openxmlformats.org/officeDocument/2006/relationships/tags" Target="../tags/tag101.xml"/><Relationship Id="rId6" Type="http://schemas.openxmlformats.org/officeDocument/2006/relationships/image" Target="../media/image47.wmf"/><Relationship Id="rId5" Type="http://schemas.openxmlformats.org/officeDocument/2006/relationships/oleObject" Target="../embeddings/oleObject34.bin"/><Relationship Id="rId4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w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36.bin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6" Type="http://schemas.openxmlformats.org/officeDocument/2006/relationships/image" Target="../media/image48.wmf"/><Relationship Id="rId5" Type="http://schemas.openxmlformats.org/officeDocument/2006/relationships/oleObject" Target="../embeddings/oleObject35.bin"/><Relationship Id="rId10" Type="http://schemas.openxmlformats.org/officeDocument/2006/relationships/image" Target="../media/image50.wmf"/><Relationship Id="rId4" Type="http://schemas.openxmlformats.org/officeDocument/2006/relationships/notesSlide" Target="../notesSlides/notesSlide15.xml"/><Relationship Id="rId9" Type="http://schemas.openxmlformats.org/officeDocument/2006/relationships/oleObject" Target="../embeddings/oleObject37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107.xml"/><Relationship Id="rId7" Type="http://schemas.openxmlformats.org/officeDocument/2006/relationships/image" Target="../media/image4.png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8.xml"/><Relationship Id="rId7" Type="http://schemas.openxmlformats.org/officeDocument/2006/relationships/tags" Target="../tags/tag12.xml"/><Relationship Id="rId12" Type="http://schemas.openxmlformats.org/officeDocument/2006/relationships/tags" Target="../tags/tag17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tags" Target="../tags/tag11.xml"/><Relationship Id="rId11" Type="http://schemas.openxmlformats.org/officeDocument/2006/relationships/tags" Target="../tags/tag16.xml"/><Relationship Id="rId5" Type="http://schemas.openxmlformats.org/officeDocument/2006/relationships/tags" Target="../tags/tag10.xml"/><Relationship Id="rId15" Type="http://schemas.openxmlformats.org/officeDocument/2006/relationships/image" Target="../media/image5.png"/><Relationship Id="rId10" Type="http://schemas.openxmlformats.org/officeDocument/2006/relationships/tags" Target="../tags/tag15.xml"/><Relationship Id="rId4" Type="http://schemas.openxmlformats.org/officeDocument/2006/relationships/tags" Target="../tags/tag9.xml"/><Relationship Id="rId9" Type="http://schemas.openxmlformats.org/officeDocument/2006/relationships/tags" Target="../tags/tag14.xml"/><Relationship Id="rId1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tags" Target="../tags/tag108.xml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3.png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wmf"/><Relationship Id="rId13" Type="http://schemas.openxmlformats.org/officeDocument/2006/relationships/image" Target="../media/image57.w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39.bin"/><Relationship Id="rId12" Type="http://schemas.openxmlformats.org/officeDocument/2006/relationships/oleObject" Target="../embeddings/oleObject42.bin"/><Relationship Id="rId2" Type="http://schemas.openxmlformats.org/officeDocument/2006/relationships/tags" Target="../tags/tag114.xml"/><Relationship Id="rId16" Type="http://schemas.openxmlformats.org/officeDocument/2006/relationships/oleObject" Target="../embeddings/oleObject45.bin"/><Relationship Id="rId1" Type="http://schemas.openxmlformats.org/officeDocument/2006/relationships/tags" Target="../tags/tag113.xml"/><Relationship Id="rId6" Type="http://schemas.openxmlformats.org/officeDocument/2006/relationships/image" Target="../media/image54.wmf"/><Relationship Id="rId11" Type="http://schemas.openxmlformats.org/officeDocument/2006/relationships/oleObject" Target="../embeddings/oleObject41.bin"/><Relationship Id="rId5" Type="http://schemas.openxmlformats.org/officeDocument/2006/relationships/oleObject" Target="../embeddings/oleObject38.bin"/><Relationship Id="rId15" Type="http://schemas.openxmlformats.org/officeDocument/2006/relationships/oleObject" Target="../embeddings/oleObject44.bin"/><Relationship Id="rId10" Type="http://schemas.openxmlformats.org/officeDocument/2006/relationships/image" Target="../media/image56.wmf"/><Relationship Id="rId4" Type="http://schemas.openxmlformats.org/officeDocument/2006/relationships/notesSlide" Target="../notesSlides/notesSlide18.xml"/><Relationship Id="rId9" Type="http://schemas.openxmlformats.org/officeDocument/2006/relationships/oleObject" Target="../embeddings/oleObject40.bin"/><Relationship Id="rId14" Type="http://schemas.openxmlformats.org/officeDocument/2006/relationships/oleObject" Target="../embeddings/oleObject43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wmf"/><Relationship Id="rId13" Type="http://schemas.openxmlformats.org/officeDocument/2006/relationships/oleObject" Target="../embeddings/oleObject50.bin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47.bin"/><Relationship Id="rId12" Type="http://schemas.openxmlformats.org/officeDocument/2006/relationships/image" Target="../media/image61.wmf"/><Relationship Id="rId2" Type="http://schemas.openxmlformats.org/officeDocument/2006/relationships/tags" Target="../tags/tag116.xml"/><Relationship Id="rId16" Type="http://schemas.openxmlformats.org/officeDocument/2006/relationships/oleObject" Target="../embeddings/oleObject52.bin"/><Relationship Id="rId1" Type="http://schemas.openxmlformats.org/officeDocument/2006/relationships/tags" Target="../tags/tag115.xml"/><Relationship Id="rId6" Type="http://schemas.openxmlformats.org/officeDocument/2006/relationships/image" Target="../media/image58.wmf"/><Relationship Id="rId11" Type="http://schemas.openxmlformats.org/officeDocument/2006/relationships/oleObject" Target="../embeddings/oleObject49.bin"/><Relationship Id="rId5" Type="http://schemas.openxmlformats.org/officeDocument/2006/relationships/oleObject" Target="../embeddings/oleObject46.bin"/><Relationship Id="rId15" Type="http://schemas.openxmlformats.org/officeDocument/2006/relationships/oleObject" Target="../embeddings/oleObject51.bin"/><Relationship Id="rId10" Type="http://schemas.openxmlformats.org/officeDocument/2006/relationships/image" Target="../media/image60.wmf"/><Relationship Id="rId4" Type="http://schemas.openxmlformats.org/officeDocument/2006/relationships/notesSlide" Target="../notesSlides/notesSlide19.xml"/><Relationship Id="rId9" Type="http://schemas.openxmlformats.org/officeDocument/2006/relationships/oleObject" Target="../embeddings/oleObject48.bin"/><Relationship Id="rId14" Type="http://schemas.openxmlformats.org/officeDocument/2006/relationships/image" Target="../media/image62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119.xml"/><Relationship Id="rId7" Type="http://schemas.openxmlformats.org/officeDocument/2006/relationships/image" Target="../media/image4.png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image" Target="../media/image64.png"/><Relationship Id="rId5" Type="http://schemas.openxmlformats.org/officeDocument/2006/relationships/image" Target="../media/image63.png"/><Relationship Id="rId4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124.xml"/><Relationship Id="rId7" Type="http://schemas.openxmlformats.org/officeDocument/2006/relationships/image" Target="../media/image4.png"/><Relationship Id="rId2" Type="http://schemas.openxmlformats.org/officeDocument/2006/relationships/tags" Target="../tags/tag123.xml"/><Relationship Id="rId1" Type="http://schemas.openxmlformats.org/officeDocument/2006/relationships/tags" Target="../tags/tag122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wmf"/><Relationship Id="rId13" Type="http://schemas.openxmlformats.org/officeDocument/2006/relationships/oleObject" Target="../embeddings/oleObject57.bin"/><Relationship Id="rId18" Type="http://schemas.openxmlformats.org/officeDocument/2006/relationships/image" Target="../media/image71.w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54.bin"/><Relationship Id="rId12" Type="http://schemas.openxmlformats.org/officeDocument/2006/relationships/image" Target="../media/image68.wmf"/><Relationship Id="rId17" Type="http://schemas.openxmlformats.org/officeDocument/2006/relationships/oleObject" Target="../embeddings/oleObject59.bin"/><Relationship Id="rId2" Type="http://schemas.openxmlformats.org/officeDocument/2006/relationships/tags" Target="../tags/tag126.xml"/><Relationship Id="rId16" Type="http://schemas.openxmlformats.org/officeDocument/2006/relationships/image" Target="../media/image70.wmf"/><Relationship Id="rId20" Type="http://schemas.openxmlformats.org/officeDocument/2006/relationships/image" Target="../media/image72.wmf"/><Relationship Id="rId1" Type="http://schemas.openxmlformats.org/officeDocument/2006/relationships/tags" Target="../tags/tag125.xml"/><Relationship Id="rId6" Type="http://schemas.openxmlformats.org/officeDocument/2006/relationships/image" Target="../media/image65.wmf"/><Relationship Id="rId11" Type="http://schemas.openxmlformats.org/officeDocument/2006/relationships/oleObject" Target="../embeddings/oleObject56.bin"/><Relationship Id="rId5" Type="http://schemas.openxmlformats.org/officeDocument/2006/relationships/oleObject" Target="../embeddings/oleObject53.bin"/><Relationship Id="rId15" Type="http://schemas.openxmlformats.org/officeDocument/2006/relationships/oleObject" Target="../embeddings/oleObject58.bin"/><Relationship Id="rId10" Type="http://schemas.openxmlformats.org/officeDocument/2006/relationships/image" Target="../media/image67.wmf"/><Relationship Id="rId19" Type="http://schemas.openxmlformats.org/officeDocument/2006/relationships/oleObject" Target="../embeddings/oleObject60.bin"/><Relationship Id="rId4" Type="http://schemas.openxmlformats.org/officeDocument/2006/relationships/notesSlide" Target="../notesSlides/notesSlide21.xml"/><Relationship Id="rId9" Type="http://schemas.openxmlformats.org/officeDocument/2006/relationships/oleObject" Target="../embeddings/oleObject55.bin"/><Relationship Id="rId14" Type="http://schemas.openxmlformats.org/officeDocument/2006/relationships/image" Target="../media/image69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8.xml"/><Relationship Id="rId1" Type="http://schemas.openxmlformats.org/officeDocument/2006/relationships/tags" Target="../tags/tag127.xml"/><Relationship Id="rId4" Type="http://schemas.openxmlformats.org/officeDocument/2006/relationships/notesSlide" Target="../notesSlides/notesSlide2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w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62.bin"/><Relationship Id="rId2" Type="http://schemas.openxmlformats.org/officeDocument/2006/relationships/tags" Target="../tags/tag130.xml"/><Relationship Id="rId1" Type="http://schemas.openxmlformats.org/officeDocument/2006/relationships/tags" Target="../tags/tag129.xml"/><Relationship Id="rId6" Type="http://schemas.openxmlformats.org/officeDocument/2006/relationships/image" Target="../media/image73.wmf"/><Relationship Id="rId5" Type="http://schemas.openxmlformats.org/officeDocument/2006/relationships/oleObject" Target="../embeddings/oleObject61.bin"/><Relationship Id="rId10" Type="http://schemas.openxmlformats.org/officeDocument/2006/relationships/image" Target="../media/image75.wmf"/><Relationship Id="rId4" Type="http://schemas.openxmlformats.org/officeDocument/2006/relationships/notesSlide" Target="../notesSlides/notesSlide23.xml"/><Relationship Id="rId9" Type="http://schemas.openxmlformats.org/officeDocument/2006/relationships/oleObject" Target="../embeddings/oleObject63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20.xml"/><Relationship Id="rId7" Type="http://schemas.openxmlformats.org/officeDocument/2006/relationships/image" Target="../media/image1.pn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133.xml"/><Relationship Id="rId7" Type="http://schemas.openxmlformats.org/officeDocument/2006/relationships/image" Target="../media/image4.png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8.png"/><Relationship Id="rId2" Type="http://schemas.openxmlformats.org/officeDocument/2006/relationships/tags" Target="../tags/tag135.xml"/><Relationship Id="rId1" Type="http://schemas.openxmlformats.org/officeDocument/2006/relationships/tags" Target="../tags/tag134.xml"/><Relationship Id="rId6" Type="http://schemas.openxmlformats.org/officeDocument/2006/relationships/image" Target="../media/image77.png"/><Relationship Id="rId5" Type="http://schemas.openxmlformats.org/officeDocument/2006/relationships/image" Target="../media/image76.png"/><Relationship Id="rId4" Type="http://schemas.openxmlformats.org/officeDocument/2006/relationships/notesSlide" Target="../notesSlides/notesSlide24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138.xml"/><Relationship Id="rId7" Type="http://schemas.openxmlformats.org/officeDocument/2006/relationships/tags" Target="../tags/tag142.xml"/><Relationship Id="rId2" Type="http://schemas.openxmlformats.org/officeDocument/2006/relationships/tags" Target="../tags/tag137.xml"/><Relationship Id="rId1" Type="http://schemas.openxmlformats.org/officeDocument/2006/relationships/tags" Target="../tags/tag136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9" Type="http://schemas.openxmlformats.org/officeDocument/2006/relationships/notesSlide" Target="../notesSlides/notesSlide25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tags" Target="../tags/tag150.xml"/><Relationship Id="rId3" Type="http://schemas.openxmlformats.org/officeDocument/2006/relationships/tags" Target="../tags/tag145.xml"/><Relationship Id="rId7" Type="http://schemas.openxmlformats.org/officeDocument/2006/relationships/tags" Target="../tags/tag149.xml"/><Relationship Id="rId2" Type="http://schemas.openxmlformats.org/officeDocument/2006/relationships/tags" Target="../tags/tag144.xml"/><Relationship Id="rId1" Type="http://schemas.openxmlformats.org/officeDocument/2006/relationships/tags" Target="../tags/tag143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10" Type="http://schemas.openxmlformats.org/officeDocument/2006/relationships/notesSlide" Target="../notesSlides/notesSlide26.xml"/><Relationship Id="rId4" Type="http://schemas.openxmlformats.org/officeDocument/2006/relationships/tags" Target="../tags/tag146.xml"/><Relationship Id="rId9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1.xml"/><Relationship Id="rId6" Type="http://schemas.openxmlformats.org/officeDocument/2006/relationships/image" Target="../media/image1.png"/><Relationship Id="rId5" Type="http://schemas.openxmlformats.org/officeDocument/2006/relationships/image" Target="../media/image80.svg"/><Relationship Id="rId4" Type="http://schemas.openxmlformats.org/officeDocument/2006/relationships/image" Target="../media/image7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2.bin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notesSlide" Target="../notesSlides/notesSlide4.xml"/><Relationship Id="rId18" Type="http://schemas.openxmlformats.org/officeDocument/2006/relationships/oleObject" Target="../embeddings/oleObject5.bin"/><Relationship Id="rId26" Type="http://schemas.openxmlformats.org/officeDocument/2006/relationships/oleObject" Target="../embeddings/oleObject9.bin"/><Relationship Id="rId39" Type="http://schemas.openxmlformats.org/officeDocument/2006/relationships/image" Target="../media/image21.wmf"/><Relationship Id="rId21" Type="http://schemas.openxmlformats.org/officeDocument/2006/relationships/image" Target="../media/image12.wmf"/><Relationship Id="rId34" Type="http://schemas.openxmlformats.org/officeDocument/2006/relationships/oleObject" Target="../embeddings/oleObject13.bin"/><Relationship Id="rId42" Type="http://schemas.openxmlformats.org/officeDocument/2006/relationships/oleObject" Target="../embeddings/oleObject17.bin"/><Relationship Id="rId7" Type="http://schemas.openxmlformats.org/officeDocument/2006/relationships/tags" Target="../tags/tag29.xml"/><Relationship Id="rId2" Type="http://schemas.openxmlformats.org/officeDocument/2006/relationships/tags" Target="../tags/tag24.xml"/><Relationship Id="rId16" Type="http://schemas.openxmlformats.org/officeDocument/2006/relationships/oleObject" Target="../embeddings/oleObject4.bin"/><Relationship Id="rId29" Type="http://schemas.openxmlformats.org/officeDocument/2006/relationships/image" Target="../media/image16.wmf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tags" Target="../tags/tag33.xml"/><Relationship Id="rId24" Type="http://schemas.openxmlformats.org/officeDocument/2006/relationships/oleObject" Target="../embeddings/oleObject8.bin"/><Relationship Id="rId32" Type="http://schemas.openxmlformats.org/officeDocument/2006/relationships/oleObject" Target="../embeddings/oleObject12.bin"/><Relationship Id="rId37" Type="http://schemas.openxmlformats.org/officeDocument/2006/relationships/image" Target="../media/image20.wmf"/><Relationship Id="rId40" Type="http://schemas.openxmlformats.org/officeDocument/2006/relationships/oleObject" Target="../embeddings/oleObject16.bin"/><Relationship Id="rId45" Type="http://schemas.openxmlformats.org/officeDocument/2006/relationships/image" Target="../media/image24.wmf"/><Relationship Id="rId5" Type="http://schemas.openxmlformats.org/officeDocument/2006/relationships/tags" Target="../tags/tag27.xml"/><Relationship Id="rId15" Type="http://schemas.openxmlformats.org/officeDocument/2006/relationships/image" Target="../media/image9.wmf"/><Relationship Id="rId23" Type="http://schemas.openxmlformats.org/officeDocument/2006/relationships/image" Target="../media/image13.wmf"/><Relationship Id="rId28" Type="http://schemas.openxmlformats.org/officeDocument/2006/relationships/oleObject" Target="../embeddings/oleObject10.bin"/><Relationship Id="rId36" Type="http://schemas.openxmlformats.org/officeDocument/2006/relationships/oleObject" Target="../embeddings/oleObject14.bin"/><Relationship Id="rId10" Type="http://schemas.openxmlformats.org/officeDocument/2006/relationships/tags" Target="../tags/tag32.xml"/><Relationship Id="rId19" Type="http://schemas.openxmlformats.org/officeDocument/2006/relationships/image" Target="../media/image11.wmf"/><Relationship Id="rId31" Type="http://schemas.openxmlformats.org/officeDocument/2006/relationships/image" Target="../media/image17.wmf"/><Relationship Id="rId44" Type="http://schemas.openxmlformats.org/officeDocument/2006/relationships/oleObject" Target="../embeddings/oleObject18.bin"/><Relationship Id="rId4" Type="http://schemas.openxmlformats.org/officeDocument/2006/relationships/tags" Target="../tags/tag26.xml"/><Relationship Id="rId9" Type="http://schemas.openxmlformats.org/officeDocument/2006/relationships/tags" Target="../tags/tag31.xml"/><Relationship Id="rId14" Type="http://schemas.openxmlformats.org/officeDocument/2006/relationships/oleObject" Target="../embeddings/oleObject3.bin"/><Relationship Id="rId22" Type="http://schemas.openxmlformats.org/officeDocument/2006/relationships/oleObject" Target="../embeddings/oleObject7.bin"/><Relationship Id="rId27" Type="http://schemas.openxmlformats.org/officeDocument/2006/relationships/image" Target="../media/image15.wmf"/><Relationship Id="rId30" Type="http://schemas.openxmlformats.org/officeDocument/2006/relationships/oleObject" Target="../embeddings/oleObject11.bin"/><Relationship Id="rId35" Type="http://schemas.openxmlformats.org/officeDocument/2006/relationships/image" Target="../media/image19.wmf"/><Relationship Id="rId43" Type="http://schemas.openxmlformats.org/officeDocument/2006/relationships/image" Target="../media/image23.wmf"/><Relationship Id="rId8" Type="http://schemas.openxmlformats.org/officeDocument/2006/relationships/tags" Target="../tags/tag30.xml"/><Relationship Id="rId3" Type="http://schemas.openxmlformats.org/officeDocument/2006/relationships/tags" Target="../tags/tag25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10.wmf"/><Relationship Id="rId25" Type="http://schemas.openxmlformats.org/officeDocument/2006/relationships/image" Target="../media/image14.wmf"/><Relationship Id="rId33" Type="http://schemas.openxmlformats.org/officeDocument/2006/relationships/image" Target="../media/image18.wmf"/><Relationship Id="rId38" Type="http://schemas.openxmlformats.org/officeDocument/2006/relationships/oleObject" Target="../embeddings/oleObject15.bin"/><Relationship Id="rId20" Type="http://schemas.openxmlformats.org/officeDocument/2006/relationships/oleObject" Target="../embeddings/oleObject6.bin"/><Relationship Id="rId41" Type="http://schemas.openxmlformats.org/officeDocument/2006/relationships/image" Target="../media/image22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.bin"/><Relationship Id="rId13" Type="http://schemas.openxmlformats.org/officeDocument/2006/relationships/image" Target="../media/image27.wmf"/><Relationship Id="rId3" Type="http://schemas.openxmlformats.org/officeDocument/2006/relationships/tags" Target="../tags/tag36.xml"/><Relationship Id="rId7" Type="http://schemas.openxmlformats.org/officeDocument/2006/relationships/notesSlide" Target="../notesSlides/notesSlide5.xml"/><Relationship Id="rId12" Type="http://schemas.openxmlformats.org/officeDocument/2006/relationships/oleObject" Target="../embeddings/oleObject21.bin"/><Relationship Id="rId2" Type="http://schemas.openxmlformats.org/officeDocument/2006/relationships/tags" Target="../tags/tag35.xml"/><Relationship Id="rId16" Type="http://schemas.openxmlformats.org/officeDocument/2006/relationships/image" Target="../media/image29.png"/><Relationship Id="rId1" Type="http://schemas.openxmlformats.org/officeDocument/2006/relationships/tags" Target="../tags/tag34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26.wmf"/><Relationship Id="rId5" Type="http://schemas.openxmlformats.org/officeDocument/2006/relationships/tags" Target="../tags/tag38.xml"/><Relationship Id="rId15" Type="http://schemas.openxmlformats.org/officeDocument/2006/relationships/image" Target="../media/image28.wmf"/><Relationship Id="rId10" Type="http://schemas.openxmlformats.org/officeDocument/2006/relationships/oleObject" Target="../embeddings/oleObject20.bin"/><Relationship Id="rId4" Type="http://schemas.openxmlformats.org/officeDocument/2006/relationships/tags" Target="../tags/tag37.xml"/><Relationship Id="rId9" Type="http://schemas.openxmlformats.org/officeDocument/2006/relationships/image" Target="../media/image25.wmf"/><Relationship Id="rId14" Type="http://schemas.openxmlformats.org/officeDocument/2006/relationships/oleObject" Target="../embeddings/oleObject22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41.xml"/><Relationship Id="rId7" Type="http://schemas.openxmlformats.org/officeDocument/2006/relationships/image" Target="../media/image1.png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openxmlformats.org/officeDocument/2006/relationships/tags" Target="../tags/tag44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55.xml"/><Relationship Id="rId13" Type="http://schemas.openxmlformats.org/officeDocument/2006/relationships/notesSlide" Target="../notesSlides/notesSlide7.xml"/><Relationship Id="rId18" Type="http://schemas.openxmlformats.org/officeDocument/2006/relationships/image" Target="../media/image32.wmf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12" Type="http://schemas.openxmlformats.org/officeDocument/2006/relationships/slideLayout" Target="../slideLayouts/slideLayout2.xml"/><Relationship Id="rId17" Type="http://schemas.openxmlformats.org/officeDocument/2006/relationships/oleObject" Target="../embeddings/oleObject24.bin"/><Relationship Id="rId2" Type="http://schemas.openxmlformats.org/officeDocument/2006/relationships/tags" Target="../tags/tag49.xml"/><Relationship Id="rId16" Type="http://schemas.openxmlformats.org/officeDocument/2006/relationships/image" Target="../media/image31.png"/><Relationship Id="rId20" Type="http://schemas.openxmlformats.org/officeDocument/2006/relationships/image" Target="../media/image33.wmf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11" Type="http://schemas.openxmlformats.org/officeDocument/2006/relationships/tags" Target="../tags/tag58.xml"/><Relationship Id="rId5" Type="http://schemas.openxmlformats.org/officeDocument/2006/relationships/tags" Target="../tags/tag52.xml"/><Relationship Id="rId15" Type="http://schemas.openxmlformats.org/officeDocument/2006/relationships/image" Target="../media/image30.wmf"/><Relationship Id="rId10" Type="http://schemas.openxmlformats.org/officeDocument/2006/relationships/tags" Target="../tags/tag57.xml"/><Relationship Id="rId19" Type="http://schemas.openxmlformats.org/officeDocument/2006/relationships/oleObject" Target="../embeddings/oleObject25.bin"/><Relationship Id="rId4" Type="http://schemas.openxmlformats.org/officeDocument/2006/relationships/tags" Target="../tags/tag51.xml"/><Relationship Id="rId9" Type="http://schemas.openxmlformats.org/officeDocument/2006/relationships/tags" Target="../tags/tag56.xml"/><Relationship Id="rId14" Type="http://schemas.openxmlformats.org/officeDocument/2006/relationships/oleObject" Target="../embeddings/oleObject2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" y="0"/>
            <a:ext cx="3135084" cy="5941181"/>
            <a:chOff x="0" y="0"/>
            <a:chExt cx="2590667" cy="4976958"/>
          </a:xfrm>
        </p:grpSpPr>
        <p:sp>
          <p:nvSpPr>
            <p:cNvPr id="12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sp>
        <p:nvSpPr>
          <p:cNvPr id="19" name="文本框 3"/>
          <p:cNvSpPr txBox="1"/>
          <p:nvPr/>
        </p:nvSpPr>
        <p:spPr>
          <a:xfrm>
            <a:off x="2147570" y="4445000"/>
            <a:ext cx="7894955" cy="13347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ctr">
              <a:defRPr sz="4800" b="1">
                <a:gradFill flip="none" rotWithShape="1">
                  <a:gsLst>
                    <a:gs pos="53000">
                      <a:srgbClr val="FFC000"/>
                    </a:gs>
                    <a:gs pos="84000">
                      <a:schemeClr val="accent6">
                        <a:lumMod val="0"/>
                        <a:lumOff val="100000"/>
                      </a:schemeClr>
                    </a:gs>
                    <a:gs pos="20000">
                      <a:srgbClr val="FF9900"/>
                    </a:gs>
                  </a:gsLst>
                  <a:lin ang="16200000" scaled="1"/>
                  <a:tileRect/>
                </a:gradFill>
                <a:effectLst>
                  <a:outerShdw blurRad="101600" dist="38100" dir="5400000" algn="t" rotWithShape="0">
                    <a:prstClr val="black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indent="0" fontAlgn="auto">
              <a:lnSpc>
                <a:spcPct val="125000"/>
              </a:lnSpc>
            </a:pPr>
            <a:r>
              <a:rPr lang="zh-CN" sz="28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哈工大计算学部</a:t>
            </a:r>
            <a:r>
              <a:rPr lang="zh-CN" altLang="en-US" sz="28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金牌讲师团</a:t>
            </a:r>
            <a:r>
              <a:rPr lang="en-US" altLang="zh-CN" sz="28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 </a:t>
            </a:r>
            <a:r>
              <a:rPr lang="zh-CN" altLang="en-US" sz="28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周宇航</a:t>
            </a:r>
          </a:p>
          <a:p>
            <a:pPr indent="0" fontAlgn="auto">
              <a:lnSpc>
                <a:spcPct val="125000"/>
              </a:lnSpc>
            </a:pPr>
            <a:r>
              <a:rPr lang="en-US" altLang="zh-CN" sz="28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2023</a:t>
            </a:r>
            <a:r>
              <a:rPr lang="zh-CN" altLang="en-US" sz="28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年秋季学期</a:t>
            </a:r>
            <a:r>
              <a:rPr lang="en-US" altLang="zh-CN" sz="2800" b="0" dirty="0">
                <a:solidFill>
                  <a:schemeClr val="accent1">
                    <a:lumMod val="50000"/>
                  </a:schemeClr>
                </a:solidFill>
                <a:effectLst/>
                <a:cs typeface="微软雅黑" panose="020B0503020204020204" pitchFamily="34" charset="-122"/>
              </a:rPr>
              <a:t> </a:t>
            </a:r>
          </a:p>
          <a:p>
            <a:pPr indent="0" fontAlgn="auto">
              <a:lnSpc>
                <a:spcPct val="125000"/>
              </a:lnSpc>
            </a:pPr>
            <a:endParaRPr lang="en-US" altLang="zh-CN" sz="2400" b="0" dirty="0">
              <a:solidFill>
                <a:schemeClr val="accent1">
                  <a:lumMod val="50000"/>
                </a:schemeClr>
              </a:solidFill>
              <a:effectLst/>
              <a:cs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341245" y="4342647"/>
            <a:ext cx="7510145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9463315" y="1664305"/>
            <a:ext cx="2728687" cy="5193695"/>
            <a:chOff x="7715421" y="1884933"/>
            <a:chExt cx="1428579" cy="3258567"/>
          </a:xfrm>
        </p:grpSpPr>
        <p:sp>
          <p:nvSpPr>
            <p:cNvPr id="13" name="矩形 10"/>
            <p:cNvSpPr/>
            <p:nvPr/>
          </p:nvSpPr>
          <p:spPr>
            <a:xfrm>
              <a:off x="7715421" y="1884933"/>
              <a:ext cx="1428579" cy="325856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7715421" y="2606134"/>
              <a:ext cx="1428579" cy="2537366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</p:grpSp>
      <p:pic>
        <p:nvPicPr>
          <p:cNvPr id="8" name="图片 7" descr="HIT-大蓝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7797165" y="233045"/>
            <a:ext cx="2816860" cy="924560"/>
          </a:xfrm>
          <a:prstGeom prst="rect">
            <a:avLst/>
          </a:prstGeom>
        </p:spPr>
      </p:pic>
      <p:pic>
        <p:nvPicPr>
          <p:cNvPr id="14" name="图片 13" descr="32303038313138353b32303039303632313bbdb1d5c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15925" y="461645"/>
            <a:ext cx="984885" cy="984885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2432050" y="1941830"/>
            <a:ext cx="7326630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 b="1">
                <a:gradFill flip="none" rotWithShape="1">
                  <a:gsLst>
                    <a:gs pos="53000">
                      <a:srgbClr val="FFC000"/>
                    </a:gs>
                    <a:gs pos="84000">
                      <a:schemeClr val="accent6">
                        <a:lumMod val="0"/>
                        <a:lumOff val="100000"/>
                      </a:schemeClr>
                    </a:gs>
                    <a:gs pos="20000">
                      <a:srgbClr val="FF9900"/>
                    </a:gs>
                  </a:gsLst>
                  <a:lin ang="16200000" scaled="1"/>
                  <a:tileRect/>
                </a:gradFill>
                <a:effectLst>
                  <a:outerShdw blurRad="101600" dist="38100" dir="5400000" algn="t" rotWithShape="0">
                    <a:prstClr val="black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sz="7200" b="0" dirty="0">
                <a:solidFill>
                  <a:schemeClr val="accent1">
                    <a:lumMod val="50000"/>
                  </a:schemeClr>
                </a:solidFill>
                <a:effectLst/>
                <a:latin typeface="汉仪程行简" panose="00020600040101010101" charset="-122"/>
                <a:ea typeface="汉仪程行简" panose="00020600040101010101" charset="-122"/>
                <a:cs typeface="汉仪程行简" panose="00020600040101010101" charset="-122"/>
              </a:rPr>
              <a:t>算法设计与分析</a:t>
            </a:r>
            <a:r>
              <a:rPr lang="en-US" altLang="zh-CN" sz="6000" b="0" dirty="0">
                <a:solidFill>
                  <a:schemeClr val="accent1">
                    <a:lumMod val="50000"/>
                  </a:schemeClr>
                </a:solidFill>
                <a:effectLst/>
                <a:latin typeface="汉仪程行简" panose="00020600040101010101" charset="-122"/>
                <a:ea typeface="汉仪程行简" panose="00020600040101010101" charset="-122"/>
                <a:cs typeface="汉仪程行简" panose="00020600040101010101" charset="-122"/>
              </a:rPr>
              <a:t> </a:t>
            </a:r>
          </a:p>
          <a:p>
            <a:r>
              <a:rPr lang="zh-CN" altLang="en-US" sz="6000" b="0" dirty="0">
                <a:solidFill>
                  <a:schemeClr val="accent1">
                    <a:lumMod val="50000"/>
                  </a:schemeClr>
                </a:solidFill>
                <a:effectLst/>
                <a:latin typeface="汉仪程行简" panose="00020600040101010101" charset="-122"/>
                <a:ea typeface="汉仪程行简" panose="00020600040101010101" charset="-122"/>
                <a:cs typeface="汉仪程行简" panose="00020600040101010101" charset="-122"/>
              </a:rPr>
              <a:t>期末复习讲座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0936605" y="204470"/>
            <a:ext cx="953135" cy="9531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605316" y="1376008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分治算法</a:t>
            </a: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1109391" y="1505996"/>
            <a:ext cx="4457599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求出数组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中第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k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小的元素</a:t>
            </a: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109391" y="2260258"/>
            <a:ext cx="4911617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为什么让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k=5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呢？下面来分析一下时间复杂度：</a:t>
            </a:r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3450132" y="4705622"/>
            <a:ext cx="5209236" cy="42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q&lt;1</a:t>
            </a: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的等比数列求和，显然</a:t>
            </a:r>
            <a:r>
              <a:rPr lang="en-US" altLang="zh-CN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n</a:t>
            </a: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的系数为一个常数！</a:t>
            </a:r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1182238" y="2931074"/>
          <a:ext cx="3103563" cy="630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1143000" imgH="1143000" progId="Equation.AxMath">
                  <p:embed/>
                </p:oleObj>
              </mc:Choice>
              <mc:Fallback>
                <p:oleObj name="AxMath" r:id="rId11" imgW="1143000" imgH="1143000" progId="Equation.AxMath">
                  <p:embed/>
                  <p:pic>
                    <p:nvPicPr>
                      <p:cNvPr id="0" name="对象 1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82238" y="2931074"/>
                        <a:ext cx="3103563" cy="630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4891117" y="3108860"/>
            <a:ext cx="2984087" cy="379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迭代</a:t>
            </a:r>
            <a:r>
              <a:rPr lang="en-US" altLang="zh-CN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+</a:t>
            </a:r>
            <a:r>
              <a:rPr lang="zh-CN" altLang="en-US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利用数字的一些基本性质</a:t>
            </a:r>
          </a:p>
        </p:txBody>
      </p:sp>
      <p:pic>
        <p:nvPicPr>
          <p:cNvPr id="62" name="图片 6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97696" y="1736604"/>
            <a:ext cx="2337448" cy="1453778"/>
          </a:xfrm>
          <a:prstGeom prst="rect">
            <a:avLst/>
          </a:prstGeom>
        </p:spPr>
      </p:pic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1182238" y="3778419"/>
          <a:ext cx="8509000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1143000" imgH="1143000" progId="Equation.AxMath">
                  <p:embed/>
                </p:oleObj>
              </mc:Choice>
              <mc:Fallback>
                <p:oleObj name="AxMath" r:id="rId14" imgW="1143000" imgH="1143000" progId="Equation.AxMath">
                  <p:embed/>
                  <p:pic>
                    <p:nvPicPr>
                      <p:cNvPr id="0" name="对象 10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182238" y="3778419"/>
                        <a:ext cx="8509000" cy="63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圆角矩形 25"/>
          <p:cNvSpPr/>
          <p:nvPr/>
        </p:nvSpPr>
        <p:spPr>
          <a:xfrm>
            <a:off x="3920434" y="3720380"/>
            <a:ext cx="5863645" cy="689864"/>
          </a:xfrm>
          <a:prstGeom prst="roundRect">
            <a:avLst>
              <a:gd name="adj" fmla="val 0"/>
            </a:avLst>
          </a:prstGeom>
          <a:noFill/>
          <a:ln w="381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/>
        </p:nvGraphicFramePr>
        <p:xfrm>
          <a:off x="1182238" y="4649625"/>
          <a:ext cx="2155825" cy="630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6" imgW="1143000" imgH="1143000" progId="Equation.AxMath">
                  <p:embed/>
                </p:oleObj>
              </mc:Choice>
              <mc:Fallback>
                <p:oleObj name="AxMath" r:id="rId16" imgW="1143000" imgH="1143000" progId="Equation.AxMath">
                  <p:embed/>
                  <p:pic>
                    <p:nvPicPr>
                      <p:cNvPr id="0" name="对象 10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182238" y="4649625"/>
                        <a:ext cx="2155825" cy="630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文本框 19"/>
          <p:cNvSpPr txBox="1"/>
          <p:nvPr>
            <p:custDataLst>
              <p:tags r:id="rId6"/>
            </p:custDataLst>
          </p:nvPr>
        </p:nvSpPr>
        <p:spPr>
          <a:xfrm>
            <a:off x="1049162" y="5536071"/>
            <a:ext cx="1293813" cy="42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最终结果：</a:t>
            </a:r>
          </a:p>
        </p:txBody>
      </p:sp>
      <p:graphicFrame>
        <p:nvGraphicFramePr>
          <p:cNvPr id="21" name="对象 20"/>
          <p:cNvGraphicFramePr>
            <a:graphicFrameLocks noChangeAspect="1"/>
          </p:cNvGraphicFramePr>
          <p:nvPr/>
        </p:nvGraphicFramePr>
        <p:xfrm>
          <a:off x="2260150" y="5640046"/>
          <a:ext cx="1293812" cy="350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8" imgW="1143000" imgH="1143000" progId="Equation.AxMath">
                  <p:embed/>
                </p:oleObj>
              </mc:Choice>
              <mc:Fallback>
                <p:oleObj name="AxMath" r:id="rId18" imgW="1143000" imgH="1143000" progId="Equation.AxMath">
                  <p:embed/>
                  <p:pic>
                    <p:nvPicPr>
                      <p:cNvPr id="0" name="对象 14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260150" y="5640046"/>
                        <a:ext cx="1293812" cy="350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8" name="直接箭头连接符 17"/>
          <p:cNvCxnSpPr>
            <a:cxnSpLocks/>
          </p:cNvCxnSpPr>
          <p:nvPr/>
        </p:nvCxnSpPr>
        <p:spPr>
          <a:xfrm flipV="1">
            <a:off x="2731804" y="2477893"/>
            <a:ext cx="6146368" cy="466322"/>
          </a:xfrm>
          <a:prstGeom prst="straightConnector1">
            <a:avLst/>
          </a:prstGeom>
          <a:ln w="31750" cmpd="sng">
            <a:solidFill>
              <a:srgbClr val="FF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圆角矩形 25"/>
          <p:cNvSpPr/>
          <p:nvPr>
            <p:custDataLst>
              <p:tags r:id="rId7"/>
            </p:custDataLst>
          </p:nvPr>
        </p:nvSpPr>
        <p:spPr>
          <a:xfrm>
            <a:off x="9180830" y="2332355"/>
            <a:ext cx="997585" cy="857885"/>
          </a:xfrm>
          <a:prstGeom prst="roundRect">
            <a:avLst>
              <a:gd name="adj" fmla="val 0"/>
            </a:avLst>
          </a:prstGeom>
          <a:noFill/>
          <a:ln w="381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22" name="文本框 21"/>
          <p:cNvSpPr txBox="1"/>
          <p:nvPr>
            <p:custDataLst>
              <p:tags r:id="rId8"/>
            </p:custDataLst>
          </p:nvPr>
        </p:nvSpPr>
        <p:spPr>
          <a:xfrm>
            <a:off x="5812155" y="1837690"/>
            <a:ext cx="329247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至少可保证</a:t>
            </a:r>
            <a:r>
              <a:rPr lang="en-US" altLang="zh-CN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|S|/4</a:t>
            </a:r>
            <a:r>
              <a:rPr lang="zh-CN" altLang="en-US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个元素不需继续搜索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605316" y="1376008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分治算法</a:t>
            </a: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1109391" y="1505996"/>
            <a:ext cx="8747841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求平面点集中的三个点，使得这三个点构成的周长达到最小值</a:t>
            </a: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109391" y="1992703"/>
            <a:ext cx="6646144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思路：模仿最邻近点对的分治过程：</a:t>
            </a: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109390" y="2522933"/>
            <a:ext cx="10332325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Preprocessing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中的点分别按照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x-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坐标值和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y-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坐标值排序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68" name="文本框 67"/>
          <p:cNvSpPr txBox="1"/>
          <p:nvPr>
            <p:custDataLst>
              <p:tags r:id="rId5"/>
            </p:custDataLst>
          </p:nvPr>
        </p:nvSpPr>
        <p:spPr>
          <a:xfrm>
            <a:off x="3709982" y="5388341"/>
            <a:ext cx="4772034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重点：该问题下的临界区如何定义？</a:t>
            </a: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1109391" y="2983580"/>
            <a:ext cx="1220930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Divide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011680" y="2991630"/>
            <a:ext cx="8168642" cy="112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计算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中各点坐标中位数，将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划分成两个大小相等的子集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</a:t>
            </a:r>
            <a:r>
              <a:rPr lang="en-US" altLang="zh-CN" sz="1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L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</a:t>
            </a:r>
            <a:r>
              <a:rPr lang="en-US" altLang="zh-CN" sz="1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R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递归计算出两个子集中能构成三角形且周长最小的三个点</a:t>
            </a:r>
            <a:endParaRPr lang="en-US" altLang="zh-CN" sz="1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zh-CN" sz="1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7"/>
            </p:custDataLst>
          </p:nvPr>
        </p:nvSpPr>
        <p:spPr>
          <a:xfrm>
            <a:off x="1109391" y="3850103"/>
            <a:ext cx="1220930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Merge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011679" y="3858153"/>
            <a:ext cx="7845553" cy="876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在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临界区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找距离小于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d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的三个点，且这三个点不在同一个子集中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如果找到则更新这三个点为所求的点，否则为原来的点</a:t>
            </a:r>
            <a:endParaRPr lang="en-US" altLang="zh-CN" sz="1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8"/>
            </p:custDataLst>
          </p:nvPr>
        </p:nvSpPr>
        <p:spPr>
          <a:xfrm>
            <a:off x="1857829" y="5854153"/>
            <a:ext cx="7819572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临界区的一个核心要点：若有一个点在该临界区外，则必不能形成最优解！</a:t>
            </a:r>
          </a:p>
        </p:txBody>
      </p:sp>
      <p:graphicFrame>
        <p:nvGraphicFramePr>
          <p:cNvPr id="25" name="对象 24"/>
          <p:cNvGraphicFramePr>
            <a:graphicFrameLocks noChangeAspect="1"/>
          </p:cNvGraphicFramePr>
          <p:nvPr/>
        </p:nvGraphicFramePr>
        <p:xfrm>
          <a:off x="7329574" y="4735205"/>
          <a:ext cx="4151312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143000" imgH="1143000" progId="Equation.AxMath">
                  <p:embed/>
                </p:oleObj>
              </mc:Choice>
              <mc:Fallback>
                <p:oleObj name="AxMath" r:id="rId12" imgW="1143000" imgH="1143000" progId="Equation.AxMath">
                  <p:embed/>
                  <p:pic>
                    <p:nvPicPr>
                      <p:cNvPr id="0" name="对象 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329574" y="4735205"/>
                        <a:ext cx="4151312" cy="63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文本框 26"/>
          <p:cNvSpPr txBox="1"/>
          <p:nvPr>
            <p:custDataLst>
              <p:tags r:id="rId9"/>
            </p:custDataLst>
          </p:nvPr>
        </p:nvSpPr>
        <p:spPr>
          <a:xfrm>
            <a:off x="1109390" y="4741495"/>
            <a:ext cx="6646145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时间复杂度分析：在保证临界区搜索总时间为线性的情况下，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8" grpId="0"/>
      <p:bldP spid="7" grpId="0"/>
      <p:bldP spid="15" grpId="0"/>
      <p:bldP spid="20" grpId="0"/>
      <p:bldP spid="21" grpId="0"/>
      <p:bldP spid="22" grpId="0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605316" y="1376008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分治算法</a:t>
            </a: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1109391" y="1505996"/>
            <a:ext cx="8747841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求平面点集中的三个点，使得这三个点构成的周长达到最小值</a:t>
            </a:r>
          </a:p>
        </p:txBody>
      </p: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2541735" y="1967213"/>
            <a:ext cx="7819572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临界区的一个核心要点：若有一个点在该临界区外，则必不能形成最优解！</a:t>
            </a:r>
          </a:p>
        </p:txBody>
      </p:sp>
      <p:pic>
        <p:nvPicPr>
          <p:cNvPr id="11" name="图片 10" descr="电脑萤幕画面&#10;&#10;描述已自动生成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7" t="13278" r="17029" b="12356"/>
          <a:stretch>
            <a:fillRect/>
          </a:stretch>
        </p:blipFill>
        <p:spPr>
          <a:xfrm>
            <a:off x="1023666" y="2605212"/>
            <a:ext cx="4872988" cy="3648717"/>
          </a:xfrm>
          <a:prstGeom prst="rect">
            <a:avLst/>
          </a:prstGeom>
        </p:spPr>
      </p:pic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934754" y="2896628"/>
            <a:ext cx="5466142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考虑一种极端情况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…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注意三角形两边之和大于第三边！</a:t>
            </a:r>
          </a:p>
        </p:txBody>
      </p:sp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5934754" y="3797676"/>
            <a:ext cx="5466142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我说这个临界区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至多有</a:t>
            </a:r>
            <a:r>
              <a:rPr lang="en-US" altLang="zh-CN" sz="1800" b="1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16</a:t>
            </a:r>
            <a:r>
              <a:rPr lang="zh-CN" altLang="en-US" sz="1800" b="1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个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点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，你信不信？</a:t>
            </a: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5934754" y="4429570"/>
            <a:ext cx="5466142" cy="876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反证法会发现显然成立，这就使得左边各点在对应的临界区搜索时间是常数，总的时间自然是线性时间！</a:t>
            </a:r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/>
        </p:nvGraphicFramePr>
        <p:xfrm>
          <a:off x="6096000" y="5486274"/>
          <a:ext cx="4131656" cy="628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1143000" imgH="1143000" progId="Equation.AxMath">
                  <p:embed/>
                </p:oleObj>
              </mc:Choice>
              <mc:Fallback>
                <p:oleObj name="AxMath" r:id="rId10" imgW="1143000" imgH="1143000" progId="Equation.AxMath">
                  <p:embed/>
                  <p:pic>
                    <p:nvPicPr>
                      <p:cNvPr id="0" name="对象 24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096000" y="5486274"/>
                        <a:ext cx="4131656" cy="6288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图片 2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456766" y="5476962"/>
            <a:ext cx="752714" cy="734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605316" y="1376008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分治算法</a:t>
            </a: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1109391" y="1505996"/>
            <a:ext cx="1462359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3.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</a:t>
            </a: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131407" y="2489718"/>
            <a:ext cx="6215017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Preprocessing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：求出当前矩阵的行数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r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和列数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c</a:t>
            </a: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1126241" y="2912641"/>
            <a:ext cx="1220930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Divide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028529" y="2920691"/>
            <a:ext cx="6215017" cy="129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找到当前矩阵的中心位置，将原矩阵分成四部分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找到中心位置对应矩阵元素值，将其与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x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进行比较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根据比较结果，确定接下来的搜索范围</a:t>
            </a:r>
            <a:endParaRPr lang="en-US" altLang="zh-CN" sz="1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5"/>
            </p:custDataLst>
          </p:nvPr>
        </p:nvSpPr>
        <p:spPr>
          <a:xfrm>
            <a:off x="1126240" y="4267241"/>
            <a:ext cx="1220930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Merge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028529" y="4275291"/>
            <a:ext cx="2607945" cy="461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返回搜索结果即可。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graphicFrame>
        <p:nvGraphicFramePr>
          <p:cNvPr id="25" name="对象 24"/>
          <p:cNvGraphicFramePr>
            <a:graphicFrameLocks noChangeAspect="1"/>
          </p:cNvGraphicFramePr>
          <p:nvPr/>
        </p:nvGraphicFramePr>
        <p:xfrm>
          <a:off x="2997878" y="4897385"/>
          <a:ext cx="4005263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143000" imgH="1143000" progId="Equation.AxMath">
                  <p:embed/>
                </p:oleObj>
              </mc:Choice>
              <mc:Fallback>
                <p:oleObj name="AxMath" r:id="rId9" imgW="1143000" imgH="1143000" progId="Equation.AxMath">
                  <p:embed/>
                  <p:pic>
                    <p:nvPicPr>
                      <p:cNvPr id="0" name="对象 2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997878" y="4897385"/>
                        <a:ext cx="4005263" cy="63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文本框 26"/>
          <p:cNvSpPr txBox="1"/>
          <p:nvPr>
            <p:custDataLst>
              <p:tags r:id="rId6"/>
            </p:custDataLst>
          </p:nvPr>
        </p:nvSpPr>
        <p:spPr>
          <a:xfrm>
            <a:off x="1105252" y="4906490"/>
            <a:ext cx="2289502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时间复杂度分析：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347170" y="1505501"/>
            <a:ext cx="8804403" cy="88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设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M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是一个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m×n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的矩阵，其中每行的元素从左到右单增有序，每列的元素从上到下单增有序，给出一个分治算法计算出给定元素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在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M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中的位置，或表明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不在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M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中。</a:t>
            </a:r>
            <a:endParaRPr lang="zh-CN" altLang="en-US" sz="1600" u="sng" dirty="0"/>
          </a:p>
        </p:txBody>
      </p:sp>
      <p:sp>
        <p:nvSpPr>
          <p:cNvPr id="4" name="矩形 11"/>
          <p:cNvSpPr/>
          <p:nvPr/>
        </p:nvSpPr>
        <p:spPr>
          <a:xfrm>
            <a:off x="7911992" y="3902511"/>
            <a:ext cx="1131135" cy="1052987"/>
          </a:xfrm>
          <a:custGeom>
            <a:avLst/>
            <a:gdLst>
              <a:gd name="connsiteX0" fmla="*/ 0 w 1131135"/>
              <a:gd name="connsiteY0" fmla="*/ 0 h 1052987"/>
              <a:gd name="connsiteX1" fmla="*/ 531633 w 1131135"/>
              <a:gd name="connsiteY1" fmla="*/ 0 h 1052987"/>
              <a:gd name="connsiteX2" fmla="*/ 1131135 w 1131135"/>
              <a:gd name="connsiteY2" fmla="*/ 0 h 1052987"/>
              <a:gd name="connsiteX3" fmla="*/ 1131135 w 1131135"/>
              <a:gd name="connsiteY3" fmla="*/ 537023 h 1052987"/>
              <a:gd name="connsiteX4" fmla="*/ 1131135 w 1131135"/>
              <a:gd name="connsiteY4" fmla="*/ 1052987 h 1052987"/>
              <a:gd name="connsiteX5" fmla="*/ 565568 w 1131135"/>
              <a:gd name="connsiteY5" fmla="*/ 1052987 h 1052987"/>
              <a:gd name="connsiteX6" fmla="*/ 0 w 1131135"/>
              <a:gd name="connsiteY6" fmla="*/ 1052987 h 1052987"/>
              <a:gd name="connsiteX7" fmla="*/ 0 w 1131135"/>
              <a:gd name="connsiteY7" fmla="*/ 505434 h 1052987"/>
              <a:gd name="connsiteX8" fmla="*/ 0 w 1131135"/>
              <a:gd name="connsiteY8" fmla="*/ 0 h 1052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31135" h="1052987" fill="none" extrusionOk="0">
                <a:moveTo>
                  <a:pt x="0" y="0"/>
                </a:moveTo>
                <a:cubicBezTo>
                  <a:pt x="120891" y="-22728"/>
                  <a:pt x="307944" y="2113"/>
                  <a:pt x="531633" y="0"/>
                </a:cubicBezTo>
                <a:cubicBezTo>
                  <a:pt x="755322" y="-2113"/>
                  <a:pt x="994487" y="-9533"/>
                  <a:pt x="1131135" y="0"/>
                </a:cubicBezTo>
                <a:cubicBezTo>
                  <a:pt x="1125469" y="129830"/>
                  <a:pt x="1113903" y="356839"/>
                  <a:pt x="1131135" y="537023"/>
                </a:cubicBezTo>
                <a:cubicBezTo>
                  <a:pt x="1148367" y="717207"/>
                  <a:pt x="1133846" y="936422"/>
                  <a:pt x="1131135" y="1052987"/>
                </a:cubicBezTo>
                <a:cubicBezTo>
                  <a:pt x="904577" y="1064544"/>
                  <a:pt x="735762" y="1069374"/>
                  <a:pt x="565568" y="1052987"/>
                </a:cubicBezTo>
                <a:cubicBezTo>
                  <a:pt x="395374" y="1036600"/>
                  <a:pt x="262866" y="1079374"/>
                  <a:pt x="0" y="1052987"/>
                </a:cubicBezTo>
                <a:cubicBezTo>
                  <a:pt x="26865" y="856399"/>
                  <a:pt x="20676" y="696854"/>
                  <a:pt x="0" y="505434"/>
                </a:cubicBezTo>
                <a:cubicBezTo>
                  <a:pt x="-20676" y="314014"/>
                  <a:pt x="3844" y="149361"/>
                  <a:pt x="0" y="0"/>
                </a:cubicBezTo>
                <a:close/>
              </a:path>
              <a:path w="1131135" h="1052987" stroke="0" extrusionOk="0">
                <a:moveTo>
                  <a:pt x="0" y="0"/>
                </a:moveTo>
                <a:cubicBezTo>
                  <a:pt x="195292" y="-21001"/>
                  <a:pt x="328448" y="7791"/>
                  <a:pt x="576879" y="0"/>
                </a:cubicBezTo>
                <a:cubicBezTo>
                  <a:pt x="825310" y="-7791"/>
                  <a:pt x="950783" y="-19195"/>
                  <a:pt x="1131135" y="0"/>
                </a:cubicBezTo>
                <a:cubicBezTo>
                  <a:pt x="1113647" y="101395"/>
                  <a:pt x="1152244" y="260241"/>
                  <a:pt x="1131135" y="505434"/>
                </a:cubicBezTo>
                <a:cubicBezTo>
                  <a:pt x="1110026" y="750627"/>
                  <a:pt x="1114526" y="819397"/>
                  <a:pt x="1131135" y="1052987"/>
                </a:cubicBezTo>
                <a:cubicBezTo>
                  <a:pt x="998078" y="1035450"/>
                  <a:pt x="773125" y="1035035"/>
                  <a:pt x="588190" y="1052987"/>
                </a:cubicBezTo>
                <a:cubicBezTo>
                  <a:pt x="403256" y="1070939"/>
                  <a:pt x="127731" y="1054665"/>
                  <a:pt x="0" y="1052987"/>
                </a:cubicBezTo>
                <a:cubicBezTo>
                  <a:pt x="10144" y="816144"/>
                  <a:pt x="-9301" y="762048"/>
                  <a:pt x="0" y="505434"/>
                </a:cubicBezTo>
                <a:cubicBezTo>
                  <a:pt x="9301" y="248820"/>
                  <a:pt x="-4688" y="209528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9915826" y="3029095"/>
            <a:ext cx="1131135" cy="1052987"/>
          </a:xfrm>
          <a:custGeom>
            <a:avLst/>
            <a:gdLst>
              <a:gd name="connsiteX0" fmla="*/ 0 w 1131135"/>
              <a:gd name="connsiteY0" fmla="*/ 0 h 1052987"/>
              <a:gd name="connsiteX1" fmla="*/ 565568 w 1131135"/>
              <a:gd name="connsiteY1" fmla="*/ 0 h 1052987"/>
              <a:gd name="connsiteX2" fmla="*/ 1131135 w 1131135"/>
              <a:gd name="connsiteY2" fmla="*/ 0 h 1052987"/>
              <a:gd name="connsiteX3" fmla="*/ 1131135 w 1131135"/>
              <a:gd name="connsiteY3" fmla="*/ 526494 h 1052987"/>
              <a:gd name="connsiteX4" fmla="*/ 1131135 w 1131135"/>
              <a:gd name="connsiteY4" fmla="*/ 1052987 h 1052987"/>
              <a:gd name="connsiteX5" fmla="*/ 554256 w 1131135"/>
              <a:gd name="connsiteY5" fmla="*/ 1052987 h 1052987"/>
              <a:gd name="connsiteX6" fmla="*/ 0 w 1131135"/>
              <a:gd name="connsiteY6" fmla="*/ 1052987 h 1052987"/>
              <a:gd name="connsiteX7" fmla="*/ 0 w 1131135"/>
              <a:gd name="connsiteY7" fmla="*/ 558083 h 1052987"/>
              <a:gd name="connsiteX8" fmla="*/ 0 w 1131135"/>
              <a:gd name="connsiteY8" fmla="*/ 0 h 1052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31135" h="1052987" fill="none" extrusionOk="0">
                <a:moveTo>
                  <a:pt x="0" y="0"/>
                </a:moveTo>
                <a:cubicBezTo>
                  <a:pt x="153408" y="6348"/>
                  <a:pt x="319238" y="-6635"/>
                  <a:pt x="565568" y="0"/>
                </a:cubicBezTo>
                <a:cubicBezTo>
                  <a:pt x="811898" y="6635"/>
                  <a:pt x="980160" y="-7707"/>
                  <a:pt x="1131135" y="0"/>
                </a:cubicBezTo>
                <a:cubicBezTo>
                  <a:pt x="1142159" y="197328"/>
                  <a:pt x="1144410" y="376445"/>
                  <a:pt x="1131135" y="526494"/>
                </a:cubicBezTo>
                <a:cubicBezTo>
                  <a:pt x="1117860" y="676543"/>
                  <a:pt x="1105662" y="817382"/>
                  <a:pt x="1131135" y="1052987"/>
                </a:cubicBezTo>
                <a:cubicBezTo>
                  <a:pt x="923847" y="1043153"/>
                  <a:pt x="773176" y="1075770"/>
                  <a:pt x="554256" y="1052987"/>
                </a:cubicBezTo>
                <a:cubicBezTo>
                  <a:pt x="335336" y="1030204"/>
                  <a:pt x="160212" y="1056857"/>
                  <a:pt x="0" y="1052987"/>
                </a:cubicBezTo>
                <a:cubicBezTo>
                  <a:pt x="-19958" y="921936"/>
                  <a:pt x="-4882" y="779710"/>
                  <a:pt x="0" y="558083"/>
                </a:cubicBezTo>
                <a:cubicBezTo>
                  <a:pt x="4882" y="336456"/>
                  <a:pt x="-19121" y="179278"/>
                  <a:pt x="0" y="0"/>
                </a:cubicBezTo>
                <a:close/>
              </a:path>
              <a:path w="1131135" h="1052987" stroke="0" extrusionOk="0">
                <a:moveTo>
                  <a:pt x="0" y="0"/>
                </a:moveTo>
                <a:cubicBezTo>
                  <a:pt x="189873" y="18807"/>
                  <a:pt x="298592" y="24131"/>
                  <a:pt x="588190" y="0"/>
                </a:cubicBezTo>
                <a:cubicBezTo>
                  <a:pt x="877788" y="-24131"/>
                  <a:pt x="870697" y="-25120"/>
                  <a:pt x="1131135" y="0"/>
                </a:cubicBezTo>
                <a:cubicBezTo>
                  <a:pt x="1112278" y="162929"/>
                  <a:pt x="1121901" y="391873"/>
                  <a:pt x="1131135" y="547553"/>
                </a:cubicBezTo>
                <a:cubicBezTo>
                  <a:pt x="1140369" y="703233"/>
                  <a:pt x="1137847" y="867298"/>
                  <a:pt x="1131135" y="1052987"/>
                </a:cubicBezTo>
                <a:cubicBezTo>
                  <a:pt x="954778" y="1032949"/>
                  <a:pt x="718604" y="1064050"/>
                  <a:pt x="565568" y="1052987"/>
                </a:cubicBezTo>
                <a:cubicBezTo>
                  <a:pt x="412532" y="1041924"/>
                  <a:pt x="142139" y="1055118"/>
                  <a:pt x="0" y="1052987"/>
                </a:cubicBezTo>
                <a:cubicBezTo>
                  <a:pt x="-21028" y="869470"/>
                  <a:pt x="-15711" y="731827"/>
                  <a:pt x="0" y="558083"/>
                </a:cubicBezTo>
                <a:cubicBezTo>
                  <a:pt x="15711" y="384339"/>
                  <a:pt x="-20023" y="226951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9915827" y="4955498"/>
            <a:ext cx="1131135" cy="1052987"/>
          </a:xfrm>
          <a:custGeom>
            <a:avLst/>
            <a:gdLst>
              <a:gd name="connsiteX0" fmla="*/ 0 w 1131135"/>
              <a:gd name="connsiteY0" fmla="*/ 0 h 1052987"/>
              <a:gd name="connsiteX1" fmla="*/ 588190 w 1131135"/>
              <a:gd name="connsiteY1" fmla="*/ 0 h 1052987"/>
              <a:gd name="connsiteX2" fmla="*/ 1131135 w 1131135"/>
              <a:gd name="connsiteY2" fmla="*/ 0 h 1052987"/>
              <a:gd name="connsiteX3" fmla="*/ 1131135 w 1131135"/>
              <a:gd name="connsiteY3" fmla="*/ 515964 h 1052987"/>
              <a:gd name="connsiteX4" fmla="*/ 1131135 w 1131135"/>
              <a:gd name="connsiteY4" fmla="*/ 1052987 h 1052987"/>
              <a:gd name="connsiteX5" fmla="*/ 588190 w 1131135"/>
              <a:gd name="connsiteY5" fmla="*/ 1052987 h 1052987"/>
              <a:gd name="connsiteX6" fmla="*/ 0 w 1131135"/>
              <a:gd name="connsiteY6" fmla="*/ 1052987 h 1052987"/>
              <a:gd name="connsiteX7" fmla="*/ 0 w 1131135"/>
              <a:gd name="connsiteY7" fmla="*/ 537023 h 1052987"/>
              <a:gd name="connsiteX8" fmla="*/ 0 w 1131135"/>
              <a:gd name="connsiteY8" fmla="*/ 0 h 1052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31135" h="1052987" fill="none" extrusionOk="0">
                <a:moveTo>
                  <a:pt x="0" y="0"/>
                </a:moveTo>
                <a:cubicBezTo>
                  <a:pt x="191300" y="18949"/>
                  <a:pt x="327230" y="18108"/>
                  <a:pt x="588190" y="0"/>
                </a:cubicBezTo>
                <a:cubicBezTo>
                  <a:pt x="849150" y="-18108"/>
                  <a:pt x="1007671" y="12549"/>
                  <a:pt x="1131135" y="0"/>
                </a:cubicBezTo>
                <a:cubicBezTo>
                  <a:pt x="1150226" y="195672"/>
                  <a:pt x="1118155" y="359190"/>
                  <a:pt x="1131135" y="515964"/>
                </a:cubicBezTo>
                <a:cubicBezTo>
                  <a:pt x="1144115" y="672738"/>
                  <a:pt x="1104407" y="907166"/>
                  <a:pt x="1131135" y="1052987"/>
                </a:cubicBezTo>
                <a:cubicBezTo>
                  <a:pt x="931350" y="1056261"/>
                  <a:pt x="759645" y="1034488"/>
                  <a:pt x="588190" y="1052987"/>
                </a:cubicBezTo>
                <a:cubicBezTo>
                  <a:pt x="416736" y="1071486"/>
                  <a:pt x="183137" y="1048057"/>
                  <a:pt x="0" y="1052987"/>
                </a:cubicBezTo>
                <a:cubicBezTo>
                  <a:pt x="-9882" y="859542"/>
                  <a:pt x="-17622" y="731622"/>
                  <a:pt x="0" y="537023"/>
                </a:cubicBezTo>
                <a:cubicBezTo>
                  <a:pt x="17622" y="342424"/>
                  <a:pt x="-18607" y="136876"/>
                  <a:pt x="0" y="0"/>
                </a:cubicBezTo>
                <a:close/>
              </a:path>
              <a:path w="1131135" h="1052987" stroke="0" extrusionOk="0">
                <a:moveTo>
                  <a:pt x="0" y="0"/>
                </a:moveTo>
                <a:cubicBezTo>
                  <a:pt x="259245" y="-6855"/>
                  <a:pt x="407005" y="-22481"/>
                  <a:pt x="554256" y="0"/>
                </a:cubicBezTo>
                <a:cubicBezTo>
                  <a:pt x="701507" y="22481"/>
                  <a:pt x="1012272" y="6711"/>
                  <a:pt x="1131135" y="0"/>
                </a:cubicBezTo>
                <a:cubicBezTo>
                  <a:pt x="1115101" y="117265"/>
                  <a:pt x="1118960" y="340910"/>
                  <a:pt x="1131135" y="494904"/>
                </a:cubicBezTo>
                <a:cubicBezTo>
                  <a:pt x="1143310" y="648898"/>
                  <a:pt x="1139599" y="792486"/>
                  <a:pt x="1131135" y="1052987"/>
                </a:cubicBezTo>
                <a:cubicBezTo>
                  <a:pt x="955918" y="1073702"/>
                  <a:pt x="769980" y="1066416"/>
                  <a:pt x="588190" y="1052987"/>
                </a:cubicBezTo>
                <a:cubicBezTo>
                  <a:pt x="406400" y="1039558"/>
                  <a:pt x="270927" y="1058732"/>
                  <a:pt x="0" y="1052987"/>
                </a:cubicBezTo>
                <a:cubicBezTo>
                  <a:pt x="-15008" y="938450"/>
                  <a:pt x="-11608" y="783231"/>
                  <a:pt x="0" y="526494"/>
                </a:cubicBezTo>
                <a:cubicBezTo>
                  <a:pt x="11608" y="269757"/>
                  <a:pt x="-19292" y="142264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9" name="直接连接符 18"/>
          <p:cNvCxnSpPr>
            <a:stCxn id="12" idx="1"/>
            <a:endCxn id="12" idx="3"/>
          </p:cNvCxnSpPr>
          <p:nvPr/>
        </p:nvCxnSpPr>
        <p:spPr>
          <a:xfrm>
            <a:off x="7911992" y="4429005"/>
            <a:ext cx="1131135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>
            <a:stCxn id="12" idx="0"/>
          </p:cNvCxnSpPr>
          <p:nvPr/>
        </p:nvCxnSpPr>
        <p:spPr>
          <a:xfrm>
            <a:off x="8477560" y="3902511"/>
            <a:ext cx="0" cy="1052987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 flipV="1">
            <a:off x="9209314" y="3620278"/>
            <a:ext cx="559837" cy="461804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>
            <a:off x="9209314" y="4777273"/>
            <a:ext cx="457200" cy="578582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10486219" y="3029093"/>
            <a:ext cx="565568" cy="526494"/>
          </a:xfrm>
          <a:custGeom>
            <a:avLst/>
            <a:gdLst>
              <a:gd name="connsiteX0" fmla="*/ 0 w 565568"/>
              <a:gd name="connsiteY0" fmla="*/ 0 h 526494"/>
              <a:gd name="connsiteX1" fmla="*/ 565568 w 565568"/>
              <a:gd name="connsiteY1" fmla="*/ 0 h 526494"/>
              <a:gd name="connsiteX2" fmla="*/ 565568 w 565568"/>
              <a:gd name="connsiteY2" fmla="*/ 526494 h 526494"/>
              <a:gd name="connsiteX3" fmla="*/ 0 w 565568"/>
              <a:gd name="connsiteY3" fmla="*/ 526494 h 526494"/>
              <a:gd name="connsiteX4" fmla="*/ 0 w 565568"/>
              <a:gd name="connsiteY4" fmla="*/ 0 h 526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5568" h="526494" fill="none" extrusionOk="0">
                <a:moveTo>
                  <a:pt x="0" y="0"/>
                </a:moveTo>
                <a:cubicBezTo>
                  <a:pt x="269776" y="-4576"/>
                  <a:pt x="310023" y="15588"/>
                  <a:pt x="565568" y="0"/>
                </a:cubicBezTo>
                <a:cubicBezTo>
                  <a:pt x="541861" y="150382"/>
                  <a:pt x="570063" y="359061"/>
                  <a:pt x="565568" y="526494"/>
                </a:cubicBezTo>
                <a:cubicBezTo>
                  <a:pt x="369531" y="543255"/>
                  <a:pt x="190024" y="534561"/>
                  <a:pt x="0" y="526494"/>
                </a:cubicBezTo>
                <a:cubicBezTo>
                  <a:pt x="13268" y="348620"/>
                  <a:pt x="-3721" y="108554"/>
                  <a:pt x="0" y="0"/>
                </a:cubicBezTo>
                <a:close/>
              </a:path>
              <a:path w="565568" h="526494" stroke="0" extrusionOk="0">
                <a:moveTo>
                  <a:pt x="0" y="0"/>
                </a:moveTo>
                <a:cubicBezTo>
                  <a:pt x="239143" y="-22663"/>
                  <a:pt x="449685" y="-12126"/>
                  <a:pt x="565568" y="0"/>
                </a:cubicBezTo>
                <a:cubicBezTo>
                  <a:pt x="581040" y="261744"/>
                  <a:pt x="550986" y="397757"/>
                  <a:pt x="565568" y="526494"/>
                </a:cubicBezTo>
                <a:cubicBezTo>
                  <a:pt x="320071" y="553806"/>
                  <a:pt x="187554" y="515937"/>
                  <a:pt x="0" y="526494"/>
                </a:cubicBezTo>
                <a:cubicBezTo>
                  <a:pt x="-11069" y="379350"/>
                  <a:pt x="9089" y="226571"/>
                  <a:pt x="0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9915825" y="3029094"/>
            <a:ext cx="565568" cy="526494"/>
          </a:xfrm>
          <a:custGeom>
            <a:avLst/>
            <a:gdLst>
              <a:gd name="connsiteX0" fmla="*/ 0 w 565568"/>
              <a:gd name="connsiteY0" fmla="*/ 0 h 526494"/>
              <a:gd name="connsiteX1" fmla="*/ 565568 w 565568"/>
              <a:gd name="connsiteY1" fmla="*/ 0 h 526494"/>
              <a:gd name="connsiteX2" fmla="*/ 565568 w 565568"/>
              <a:gd name="connsiteY2" fmla="*/ 526494 h 526494"/>
              <a:gd name="connsiteX3" fmla="*/ 0 w 565568"/>
              <a:gd name="connsiteY3" fmla="*/ 526494 h 526494"/>
              <a:gd name="connsiteX4" fmla="*/ 0 w 565568"/>
              <a:gd name="connsiteY4" fmla="*/ 0 h 526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5568" h="526494" fill="none" extrusionOk="0">
                <a:moveTo>
                  <a:pt x="0" y="0"/>
                </a:moveTo>
                <a:cubicBezTo>
                  <a:pt x="172099" y="-18224"/>
                  <a:pt x="400758" y="-12759"/>
                  <a:pt x="565568" y="0"/>
                </a:cubicBezTo>
                <a:cubicBezTo>
                  <a:pt x="591425" y="223449"/>
                  <a:pt x="542563" y="393732"/>
                  <a:pt x="565568" y="526494"/>
                </a:cubicBezTo>
                <a:cubicBezTo>
                  <a:pt x="296747" y="548532"/>
                  <a:pt x="177300" y="535435"/>
                  <a:pt x="0" y="526494"/>
                </a:cubicBezTo>
                <a:cubicBezTo>
                  <a:pt x="-3046" y="267602"/>
                  <a:pt x="10090" y="114354"/>
                  <a:pt x="0" y="0"/>
                </a:cubicBezTo>
                <a:close/>
              </a:path>
              <a:path w="565568" h="526494" stroke="0" extrusionOk="0">
                <a:moveTo>
                  <a:pt x="0" y="0"/>
                </a:moveTo>
                <a:cubicBezTo>
                  <a:pt x="126186" y="18470"/>
                  <a:pt x="299223" y="-629"/>
                  <a:pt x="565568" y="0"/>
                </a:cubicBezTo>
                <a:cubicBezTo>
                  <a:pt x="553546" y="153439"/>
                  <a:pt x="544130" y="305278"/>
                  <a:pt x="565568" y="526494"/>
                </a:cubicBezTo>
                <a:cubicBezTo>
                  <a:pt x="356034" y="550436"/>
                  <a:pt x="272965" y="538140"/>
                  <a:pt x="0" y="526494"/>
                </a:cubicBezTo>
                <a:cubicBezTo>
                  <a:pt x="-13208" y="334391"/>
                  <a:pt x="19809" y="185010"/>
                  <a:pt x="0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9916305" y="3555588"/>
            <a:ext cx="565568" cy="526494"/>
          </a:xfrm>
          <a:custGeom>
            <a:avLst/>
            <a:gdLst>
              <a:gd name="connsiteX0" fmla="*/ 0 w 565568"/>
              <a:gd name="connsiteY0" fmla="*/ 0 h 526494"/>
              <a:gd name="connsiteX1" fmla="*/ 565568 w 565568"/>
              <a:gd name="connsiteY1" fmla="*/ 0 h 526494"/>
              <a:gd name="connsiteX2" fmla="*/ 565568 w 565568"/>
              <a:gd name="connsiteY2" fmla="*/ 526494 h 526494"/>
              <a:gd name="connsiteX3" fmla="*/ 0 w 565568"/>
              <a:gd name="connsiteY3" fmla="*/ 526494 h 526494"/>
              <a:gd name="connsiteX4" fmla="*/ 0 w 565568"/>
              <a:gd name="connsiteY4" fmla="*/ 0 h 526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5568" h="526494" fill="none" extrusionOk="0">
                <a:moveTo>
                  <a:pt x="0" y="0"/>
                </a:moveTo>
                <a:cubicBezTo>
                  <a:pt x="122936" y="-17224"/>
                  <a:pt x="373039" y="-18242"/>
                  <a:pt x="565568" y="0"/>
                </a:cubicBezTo>
                <a:cubicBezTo>
                  <a:pt x="562232" y="192761"/>
                  <a:pt x="544613" y="383608"/>
                  <a:pt x="565568" y="526494"/>
                </a:cubicBezTo>
                <a:cubicBezTo>
                  <a:pt x="374453" y="528214"/>
                  <a:pt x="237325" y="502114"/>
                  <a:pt x="0" y="526494"/>
                </a:cubicBezTo>
                <a:cubicBezTo>
                  <a:pt x="-23262" y="345091"/>
                  <a:pt x="-13406" y="259281"/>
                  <a:pt x="0" y="0"/>
                </a:cubicBezTo>
                <a:close/>
              </a:path>
              <a:path w="565568" h="526494" stroke="0" extrusionOk="0">
                <a:moveTo>
                  <a:pt x="0" y="0"/>
                </a:moveTo>
                <a:cubicBezTo>
                  <a:pt x="222803" y="-5898"/>
                  <a:pt x="406945" y="4985"/>
                  <a:pt x="565568" y="0"/>
                </a:cubicBezTo>
                <a:cubicBezTo>
                  <a:pt x="564127" y="106321"/>
                  <a:pt x="581356" y="367801"/>
                  <a:pt x="565568" y="526494"/>
                </a:cubicBezTo>
                <a:cubicBezTo>
                  <a:pt x="443341" y="553931"/>
                  <a:pt x="196477" y="543931"/>
                  <a:pt x="0" y="526494"/>
                </a:cubicBezTo>
                <a:cubicBezTo>
                  <a:pt x="-20700" y="396693"/>
                  <a:pt x="-18570" y="141620"/>
                  <a:pt x="0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10477593" y="4955498"/>
            <a:ext cx="565568" cy="526494"/>
          </a:xfrm>
          <a:custGeom>
            <a:avLst/>
            <a:gdLst>
              <a:gd name="connsiteX0" fmla="*/ 0 w 565568"/>
              <a:gd name="connsiteY0" fmla="*/ 0 h 526494"/>
              <a:gd name="connsiteX1" fmla="*/ 565568 w 565568"/>
              <a:gd name="connsiteY1" fmla="*/ 0 h 526494"/>
              <a:gd name="connsiteX2" fmla="*/ 565568 w 565568"/>
              <a:gd name="connsiteY2" fmla="*/ 526494 h 526494"/>
              <a:gd name="connsiteX3" fmla="*/ 0 w 565568"/>
              <a:gd name="connsiteY3" fmla="*/ 526494 h 526494"/>
              <a:gd name="connsiteX4" fmla="*/ 0 w 565568"/>
              <a:gd name="connsiteY4" fmla="*/ 0 h 526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5568" h="526494" fill="none" extrusionOk="0">
                <a:moveTo>
                  <a:pt x="0" y="0"/>
                </a:moveTo>
                <a:cubicBezTo>
                  <a:pt x="154943" y="15551"/>
                  <a:pt x="368076" y="3761"/>
                  <a:pt x="565568" y="0"/>
                </a:cubicBezTo>
                <a:cubicBezTo>
                  <a:pt x="560572" y="196038"/>
                  <a:pt x="579045" y="405080"/>
                  <a:pt x="565568" y="526494"/>
                </a:cubicBezTo>
                <a:cubicBezTo>
                  <a:pt x="285347" y="506848"/>
                  <a:pt x="255712" y="547675"/>
                  <a:pt x="0" y="526494"/>
                </a:cubicBezTo>
                <a:cubicBezTo>
                  <a:pt x="-21879" y="368366"/>
                  <a:pt x="14233" y="231637"/>
                  <a:pt x="0" y="0"/>
                </a:cubicBezTo>
                <a:close/>
              </a:path>
              <a:path w="565568" h="526494" stroke="0" extrusionOk="0">
                <a:moveTo>
                  <a:pt x="0" y="0"/>
                </a:moveTo>
                <a:cubicBezTo>
                  <a:pt x="183042" y="23793"/>
                  <a:pt x="285623" y="-23871"/>
                  <a:pt x="565568" y="0"/>
                </a:cubicBezTo>
                <a:cubicBezTo>
                  <a:pt x="587762" y="232876"/>
                  <a:pt x="585116" y="379887"/>
                  <a:pt x="565568" y="526494"/>
                </a:cubicBezTo>
                <a:cubicBezTo>
                  <a:pt x="402230" y="529067"/>
                  <a:pt x="198280" y="511723"/>
                  <a:pt x="0" y="526494"/>
                </a:cubicBezTo>
                <a:cubicBezTo>
                  <a:pt x="-7007" y="276227"/>
                  <a:pt x="-20647" y="247574"/>
                  <a:pt x="0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10483671" y="5483343"/>
            <a:ext cx="565568" cy="526494"/>
          </a:xfrm>
          <a:custGeom>
            <a:avLst/>
            <a:gdLst>
              <a:gd name="connsiteX0" fmla="*/ 0 w 565568"/>
              <a:gd name="connsiteY0" fmla="*/ 0 h 526494"/>
              <a:gd name="connsiteX1" fmla="*/ 565568 w 565568"/>
              <a:gd name="connsiteY1" fmla="*/ 0 h 526494"/>
              <a:gd name="connsiteX2" fmla="*/ 565568 w 565568"/>
              <a:gd name="connsiteY2" fmla="*/ 526494 h 526494"/>
              <a:gd name="connsiteX3" fmla="*/ 0 w 565568"/>
              <a:gd name="connsiteY3" fmla="*/ 526494 h 526494"/>
              <a:gd name="connsiteX4" fmla="*/ 0 w 565568"/>
              <a:gd name="connsiteY4" fmla="*/ 0 h 526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5568" h="526494" fill="none" extrusionOk="0">
                <a:moveTo>
                  <a:pt x="0" y="0"/>
                </a:moveTo>
                <a:cubicBezTo>
                  <a:pt x="199140" y="24496"/>
                  <a:pt x="399553" y="-2216"/>
                  <a:pt x="565568" y="0"/>
                </a:cubicBezTo>
                <a:cubicBezTo>
                  <a:pt x="585571" y="120210"/>
                  <a:pt x="542067" y="334546"/>
                  <a:pt x="565568" y="526494"/>
                </a:cubicBezTo>
                <a:cubicBezTo>
                  <a:pt x="430140" y="535405"/>
                  <a:pt x="270972" y="545094"/>
                  <a:pt x="0" y="526494"/>
                </a:cubicBezTo>
                <a:cubicBezTo>
                  <a:pt x="-1341" y="344960"/>
                  <a:pt x="-7890" y="188951"/>
                  <a:pt x="0" y="0"/>
                </a:cubicBezTo>
                <a:close/>
              </a:path>
              <a:path w="565568" h="526494" stroke="0" extrusionOk="0">
                <a:moveTo>
                  <a:pt x="0" y="0"/>
                </a:moveTo>
                <a:cubicBezTo>
                  <a:pt x="186725" y="-21403"/>
                  <a:pt x="322684" y="-15130"/>
                  <a:pt x="565568" y="0"/>
                </a:cubicBezTo>
                <a:cubicBezTo>
                  <a:pt x="584815" y="134726"/>
                  <a:pt x="560980" y="374374"/>
                  <a:pt x="565568" y="526494"/>
                </a:cubicBezTo>
                <a:cubicBezTo>
                  <a:pt x="333812" y="517359"/>
                  <a:pt x="215225" y="542156"/>
                  <a:pt x="0" y="526494"/>
                </a:cubicBezTo>
                <a:cubicBezTo>
                  <a:pt x="6536" y="375426"/>
                  <a:pt x="13062" y="205813"/>
                  <a:pt x="0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9911779" y="5488562"/>
            <a:ext cx="565568" cy="526494"/>
          </a:xfrm>
          <a:custGeom>
            <a:avLst/>
            <a:gdLst>
              <a:gd name="connsiteX0" fmla="*/ 0 w 565568"/>
              <a:gd name="connsiteY0" fmla="*/ 0 h 526494"/>
              <a:gd name="connsiteX1" fmla="*/ 565568 w 565568"/>
              <a:gd name="connsiteY1" fmla="*/ 0 h 526494"/>
              <a:gd name="connsiteX2" fmla="*/ 565568 w 565568"/>
              <a:gd name="connsiteY2" fmla="*/ 526494 h 526494"/>
              <a:gd name="connsiteX3" fmla="*/ 0 w 565568"/>
              <a:gd name="connsiteY3" fmla="*/ 526494 h 526494"/>
              <a:gd name="connsiteX4" fmla="*/ 0 w 565568"/>
              <a:gd name="connsiteY4" fmla="*/ 0 h 526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5568" h="526494" fill="none" extrusionOk="0">
                <a:moveTo>
                  <a:pt x="0" y="0"/>
                </a:moveTo>
                <a:cubicBezTo>
                  <a:pt x="129330" y="27830"/>
                  <a:pt x="438783" y="-7006"/>
                  <a:pt x="565568" y="0"/>
                </a:cubicBezTo>
                <a:cubicBezTo>
                  <a:pt x="582197" y="134250"/>
                  <a:pt x="541620" y="366810"/>
                  <a:pt x="565568" y="526494"/>
                </a:cubicBezTo>
                <a:cubicBezTo>
                  <a:pt x="307843" y="515480"/>
                  <a:pt x="190831" y="502887"/>
                  <a:pt x="0" y="526494"/>
                </a:cubicBezTo>
                <a:cubicBezTo>
                  <a:pt x="24263" y="321865"/>
                  <a:pt x="22663" y="122474"/>
                  <a:pt x="0" y="0"/>
                </a:cubicBezTo>
                <a:close/>
              </a:path>
              <a:path w="565568" h="526494" stroke="0" extrusionOk="0">
                <a:moveTo>
                  <a:pt x="0" y="0"/>
                </a:moveTo>
                <a:cubicBezTo>
                  <a:pt x="207715" y="-15881"/>
                  <a:pt x="408121" y="-23871"/>
                  <a:pt x="565568" y="0"/>
                </a:cubicBezTo>
                <a:cubicBezTo>
                  <a:pt x="541769" y="182459"/>
                  <a:pt x="569640" y="351421"/>
                  <a:pt x="565568" y="526494"/>
                </a:cubicBezTo>
                <a:cubicBezTo>
                  <a:pt x="342810" y="543307"/>
                  <a:pt x="206109" y="532900"/>
                  <a:pt x="0" y="526494"/>
                </a:cubicBezTo>
                <a:cubicBezTo>
                  <a:pt x="21614" y="319134"/>
                  <a:pt x="-9605" y="243926"/>
                  <a:pt x="0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7" name="文本框 56"/>
          <p:cNvSpPr txBox="1"/>
          <p:nvPr/>
        </p:nvSpPr>
        <p:spPr>
          <a:xfrm>
            <a:off x="1142761" y="5617339"/>
            <a:ext cx="1348894" cy="42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类似问题：</a:t>
            </a:r>
            <a:endParaRPr lang="zh-CN" altLang="en-US" sz="1400" dirty="0"/>
          </a:p>
        </p:txBody>
      </p:sp>
      <p:sp>
        <p:nvSpPr>
          <p:cNvPr id="59" name="文本框 58"/>
          <p:cNvSpPr txBox="1"/>
          <p:nvPr/>
        </p:nvSpPr>
        <p:spPr>
          <a:xfrm>
            <a:off x="2179224" y="5616690"/>
            <a:ext cx="7030089" cy="796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给定非负数组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A[</a:t>
            </a:r>
            <a:r>
              <a:rPr lang="en-US" altLang="zh-CN" sz="1600" b="1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1:n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]</a:t>
            </a: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，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B[</a:t>
            </a:r>
            <a:r>
              <a:rPr lang="en-US" altLang="zh-CN" sz="1600" b="1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1:m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]</a:t>
            </a: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和整数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k</a:t>
            </a: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，试设计一个算法计算集合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{A[</a:t>
            </a:r>
            <a:r>
              <a:rPr lang="en-US" altLang="zh-CN" sz="1600" b="1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i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]·B[j]|1</a:t>
            </a: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≤</a:t>
            </a:r>
            <a:r>
              <a:rPr lang="en-US" altLang="zh-CN" sz="1600" b="1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i</a:t>
            </a: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≤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n</a:t>
            </a: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，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</a:t>
            </a: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≤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j</a:t>
            </a: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≤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m}</a:t>
            </a: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中的第</a:t>
            </a:r>
            <a:r>
              <a:rPr lang="en-US" altLang="zh-CN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k</a:t>
            </a:r>
            <a:r>
              <a:rPr lang="zh-CN" altLang="en-US" sz="16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小的元素。</a:t>
            </a: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（仿照求两数组中位数算法）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5" grpId="0"/>
      <p:bldP spid="20" grpId="0"/>
      <p:bldP spid="21" grpId="0"/>
      <p:bldP spid="27" grpId="0"/>
      <p:bldP spid="4" grpId="0" animBg="1"/>
      <p:bldP spid="16" grpId="0" animBg="1"/>
      <p:bldP spid="17" grpId="0" animBg="1"/>
      <p:bldP spid="40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7" grpId="0"/>
      <p:bldP spid="5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>
            <p:custDataLst>
              <p:tags r:id="rId1"/>
            </p:custDataLst>
          </p:nvPr>
        </p:nvSpPr>
        <p:spPr>
          <a:xfrm>
            <a:off x="4354830" y="1648460"/>
            <a:ext cx="6407150" cy="3816350"/>
          </a:xfrm>
          <a:prstGeom prst="roundRect">
            <a:avLst>
              <a:gd name="adj" fmla="val 16314"/>
            </a:avLst>
          </a:prstGeom>
          <a:solidFill>
            <a:srgbClr val="F7F7F7"/>
          </a:solidFill>
          <a:ln w="38100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131972" y="2615233"/>
            <a:ext cx="2060029" cy="4242767"/>
            <a:chOff x="7715421" y="1884933"/>
            <a:chExt cx="1428579" cy="3258567"/>
          </a:xfrm>
        </p:grpSpPr>
        <p:sp>
          <p:nvSpPr>
            <p:cNvPr id="37" name="矩形 10"/>
            <p:cNvSpPr/>
            <p:nvPr/>
          </p:nvSpPr>
          <p:spPr>
            <a:xfrm>
              <a:off x="7715421" y="1884933"/>
              <a:ext cx="1428579" cy="325856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  <p:sp>
          <p:nvSpPr>
            <p:cNvPr id="38" name="矩形 10"/>
            <p:cNvSpPr/>
            <p:nvPr/>
          </p:nvSpPr>
          <p:spPr>
            <a:xfrm>
              <a:off x="7715421" y="2606134"/>
              <a:ext cx="1428579" cy="2537366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" y="0"/>
            <a:ext cx="2830785" cy="5395311"/>
            <a:chOff x="0" y="0"/>
            <a:chExt cx="2590667" cy="4976958"/>
          </a:xfrm>
        </p:grpSpPr>
        <p:sp>
          <p:nvSpPr>
            <p:cNvPr id="15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16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sp>
        <p:nvSpPr>
          <p:cNvPr id="32" name="椭圆 31"/>
          <p:cNvSpPr/>
          <p:nvPr/>
        </p:nvSpPr>
        <p:spPr>
          <a:xfrm flipH="1">
            <a:off x="1412863" y="2031783"/>
            <a:ext cx="2794000" cy="2794000"/>
          </a:xfrm>
          <a:prstGeom prst="ellipse">
            <a:avLst/>
          </a:prstGeom>
          <a:noFill/>
          <a:ln w="12700">
            <a:solidFill>
              <a:srgbClr val="CAD2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520324" y="2139245"/>
            <a:ext cx="2579077" cy="2579077"/>
          </a:xfrm>
          <a:prstGeom prst="ellipse">
            <a:avLst/>
          </a:prstGeom>
          <a:solidFill>
            <a:srgbClr val="1F4E79"/>
          </a:solidFill>
          <a:ln w="12700">
            <a:solidFill>
              <a:srgbClr val="BCC9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35944" y="2662050"/>
            <a:ext cx="24818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400" spc="-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 录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701800" y="3671570"/>
            <a:ext cx="22745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omic Sans MS" panose="030F0702030302020204" charset="0"/>
                <a:ea typeface="汉仪旗黑-55简" panose="00020600040101010101" charset="-128"/>
                <a:cs typeface="Comic Sans MS" panose="030F0702030302020204" charset="0"/>
                <a:sym typeface="+mn-ea"/>
              </a:rPr>
              <a:t>CONTENTS</a:t>
            </a:r>
          </a:p>
        </p:txBody>
      </p:sp>
      <p:pic>
        <p:nvPicPr>
          <p:cNvPr id="6" name="图片 5" descr="32303038313138353b32303039303632313bbdb1d5c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925" y="461645"/>
            <a:ext cx="984885" cy="9848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25340" y="1648460"/>
            <a:ext cx="4347210" cy="35604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时间复杂性分析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分治算法</a:t>
            </a:r>
          </a:p>
          <a:p>
            <a:pPr>
              <a:lnSpc>
                <a:spcPct val="200000"/>
              </a:lnSpc>
            </a:pP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3. 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动态规划算法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4.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贪心算法</a:t>
            </a:r>
          </a:p>
          <a:p>
            <a:pPr indent="0" fontAlgn="auto">
              <a:lnSpc>
                <a:spcPct val="200000"/>
              </a:lnSpc>
            </a:pPr>
            <a:endParaRPr lang="zh-CN" altLang="en-US" sz="2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pic>
        <p:nvPicPr>
          <p:cNvPr id="8" name="图片 7" descr="HIT-大蓝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797165" y="233045"/>
            <a:ext cx="2816860" cy="9245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936605" y="204470"/>
            <a:ext cx="953135" cy="95313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188960" y="1648460"/>
            <a:ext cx="2380615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5.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树搜索</a:t>
            </a:r>
            <a:endParaRPr lang="zh-CN" altLang="en-US" sz="2800" b="1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6.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平摊分析</a:t>
            </a:r>
            <a:endParaRPr lang="zh-CN" altLang="en-US" sz="2800" b="1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7.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图算法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圆角矩形 25"/>
          <p:cNvSpPr/>
          <p:nvPr/>
        </p:nvSpPr>
        <p:spPr>
          <a:xfrm>
            <a:off x="386945" y="5383111"/>
            <a:ext cx="11499612" cy="1325600"/>
          </a:xfrm>
          <a:prstGeom prst="roundRect">
            <a:avLst>
              <a:gd name="adj" fmla="val 26808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5204383" y="2371219"/>
            <a:ext cx="6394785" cy="1891015"/>
          </a:xfrm>
          <a:prstGeom prst="roundRect">
            <a:avLst>
              <a:gd name="adj" fmla="val 26808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1456993" y="1111561"/>
            <a:ext cx="1546339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核心要素：</a:t>
            </a:r>
          </a:p>
        </p:txBody>
      </p:sp>
      <p:sp>
        <p:nvSpPr>
          <p:cNvPr id="6" name="文本框 12"/>
          <p:cNvSpPr txBox="1"/>
          <p:nvPr>
            <p:custDataLst>
              <p:tags r:id="rId2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3.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动态规划算法</a:t>
            </a: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2791156" y="1111561"/>
            <a:ext cx="6467682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具有优化子结构和重叠子问题性质</a:t>
            </a: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480485" y="2255121"/>
            <a:ext cx="4933343" cy="2123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一般解题步骤：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 algn="l" fontAlgn="auto">
              <a:lnSpc>
                <a:spcPct val="150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定义问题状态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 algn="l" fontAlgn="auto">
              <a:lnSpc>
                <a:spcPct val="150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说明具有优化子结构和重叠子问题性质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 algn="l" fontAlgn="auto">
              <a:lnSpc>
                <a:spcPct val="150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推导出状态转移方程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 algn="l" fontAlgn="auto">
              <a:lnSpc>
                <a:spcPct val="150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写伪代码</a:t>
            </a: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1456992" y="1636771"/>
            <a:ext cx="1546339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难点：</a:t>
            </a: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2230161" y="1636771"/>
            <a:ext cx="7706942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状态转移方程的设计（要记住按对角线方向计算的伪代码模板）</a:t>
            </a: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5413829" y="2489244"/>
            <a:ext cx="6374095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Q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：不知道状态该如何定义比较好，该怎么办？</a:t>
            </a: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5413828" y="3053413"/>
            <a:ext cx="569825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A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5869371" y="3053413"/>
            <a:ext cx="5729797" cy="963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状态定义很多时候靠的是经验和直觉。如何获取这部分经验和直觉？刷题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+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思考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650032" y="4349419"/>
            <a:ext cx="894523" cy="502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举例：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470056" y="4344963"/>
            <a:ext cx="9992940" cy="972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若你已熟练掌握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矩阵链乘法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的解题思路和步骤，你很大概率能够想出下面问题的状态定义和状态转移方程：</a:t>
            </a:r>
            <a:endParaRPr lang="zh-CN" altLang="en-US" sz="1800" dirty="0"/>
          </a:p>
        </p:txBody>
      </p:sp>
      <p:sp>
        <p:nvSpPr>
          <p:cNvPr id="25" name="文本框 24"/>
          <p:cNvSpPr txBox="1"/>
          <p:nvPr/>
        </p:nvSpPr>
        <p:spPr>
          <a:xfrm>
            <a:off x="650032" y="5385171"/>
            <a:ext cx="11102400" cy="1166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（作业题）给定一个整数序列，相邻两个整数可以合并，合并两个整数的代价是这两个整数之和。通过不断合并操作最终可以将整个序列合并成一个整数，整个过程的总代价是每次合并操作代价之和。试设计一个动态规划算法给出一个合并方案，使得总代价最大。</a:t>
            </a:r>
            <a:endParaRPr lang="zh-CN" altLang="en-US" sz="14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2" grpId="0"/>
      <p:bldP spid="24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605316" y="1376008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3.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动态规划算法</a:t>
            </a: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1034743" y="1505996"/>
            <a:ext cx="1462359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287255" y="1505996"/>
            <a:ext cx="8890815" cy="1300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给定一个整数序列，相邻两个整数可以合并，合并两个整数的代价是这两个整数之和。通过不断合并操作最终可以将整个序列合并成一个整数，整个过程的总代价是每次合并操作代价之和。试设计一个动态规划算法给出一个合并方案，使得总代价最大。</a:t>
            </a:r>
            <a:endParaRPr lang="zh-CN" altLang="en-US" sz="1600" dirty="0"/>
          </a:p>
        </p:txBody>
      </p:sp>
      <p:sp>
        <p:nvSpPr>
          <p:cNvPr id="4" name="文本框 3"/>
          <p:cNvSpPr txBox="1"/>
          <p:nvPr/>
        </p:nvSpPr>
        <p:spPr>
          <a:xfrm>
            <a:off x="1236262" y="3490732"/>
            <a:ext cx="4305559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回顾一下矩阵链乘法问题是怎么解决的？</a:t>
            </a:r>
            <a:endParaRPr lang="zh-CN" altLang="en-US" sz="1600" dirty="0"/>
          </a:p>
        </p:txBody>
      </p:sp>
      <p:sp>
        <p:nvSpPr>
          <p:cNvPr id="10" name="文本框 9"/>
          <p:cNvSpPr txBox="1"/>
          <p:nvPr/>
        </p:nvSpPr>
        <p:spPr>
          <a:xfrm>
            <a:off x="3686039" y="2911273"/>
            <a:ext cx="6084597" cy="42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都是合并问题，合并代价都与合并的元素相关联！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4682" y="3940490"/>
            <a:ext cx="4536976" cy="924803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8041" y="4924567"/>
            <a:ext cx="2534124" cy="1476189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9343" y="4923276"/>
            <a:ext cx="2564820" cy="1477481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7356" y="4051713"/>
            <a:ext cx="4975301" cy="2019174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6872511" y="3490732"/>
            <a:ext cx="4305559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利用从矩阵链乘法得来的灵感：</a:t>
            </a:r>
            <a:endParaRPr lang="zh-CN" altLang="en-US" sz="1600" dirty="0"/>
          </a:p>
        </p:txBody>
      </p:sp>
      <p:graphicFrame>
        <p:nvGraphicFramePr>
          <p:cNvPr id="33" name="对象 32"/>
          <p:cNvGraphicFramePr>
            <a:graphicFrameLocks noChangeAspect="1"/>
          </p:cNvGraphicFramePr>
          <p:nvPr/>
        </p:nvGraphicFramePr>
        <p:xfrm>
          <a:off x="981675" y="3274614"/>
          <a:ext cx="3182938" cy="33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143000" imgH="1143000" progId="Equation.AxMath">
                  <p:embed/>
                </p:oleObj>
              </mc:Choice>
              <mc:Fallback>
                <p:oleObj name="AxMath" r:id="rId9" imgW="1143000" imgH="1143000" progId="Equation.AxMath">
                  <p:embed/>
                  <p:pic>
                    <p:nvPicPr>
                      <p:cNvPr id="0" name="对象 1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81675" y="3274614"/>
                        <a:ext cx="3182938" cy="33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605316" y="1376008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97635" y="1056640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3.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动态规划算法</a:t>
            </a: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1034743" y="1505996"/>
            <a:ext cx="1462359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287255" y="1505996"/>
            <a:ext cx="8890815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设计动态规划算法输出数组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A[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1:n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]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中的最长单调递增子序列。</a:t>
            </a:r>
            <a:endParaRPr lang="zh-CN" altLang="en-US" sz="1600" dirty="0"/>
          </a:p>
        </p:txBody>
      </p:sp>
      <p:sp>
        <p:nvSpPr>
          <p:cNvPr id="10" name="文本框 9"/>
          <p:cNvSpPr txBox="1"/>
          <p:nvPr/>
        </p:nvSpPr>
        <p:spPr>
          <a:xfrm>
            <a:off x="1034743" y="2780635"/>
            <a:ext cx="7053497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一个初步的想法：设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f[</a:t>
            </a:r>
            <a:r>
              <a:rPr lang="en-US" altLang="zh-CN" sz="1800" b="1" dirty="0" err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i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]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为前</a:t>
            </a:r>
            <a:r>
              <a:rPr lang="en-US" altLang="zh-CN" sz="1800" b="1" dirty="0" err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i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个元素中的最长单调递增子序列长度</a:t>
            </a:r>
            <a:endParaRPr lang="zh-CN" altLang="en-US" sz="1600" dirty="0">
              <a:solidFill>
                <a:srgbClr val="1F4E79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517635" y="2015010"/>
            <a:ext cx="5912365" cy="6206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注意本题有多种解法，包括基于二分查找的</a:t>
            </a: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O(</a:t>
            </a:r>
            <a:r>
              <a:rPr lang="en-US" altLang="zh-CN" sz="1200" b="1" dirty="0" err="1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nlogn</a:t>
            </a:r>
            <a:r>
              <a:rPr lang="zh-CN" altLang="en-US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）级算法、转化成最长公共子序列问题的求解方法等，但在本课程中推荐使用传统</a:t>
            </a:r>
            <a:r>
              <a:rPr lang="en-US" altLang="zh-CN" sz="1200" b="1" dirty="0" err="1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dp</a:t>
            </a:r>
            <a:r>
              <a:rPr lang="zh-CN" altLang="en-US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做法，少搞些花活，以免被扣分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34743" y="3351496"/>
            <a:ext cx="8687755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尝试得出动态规划方程：假设已知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f[1]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f[2]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…,f[n-1]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，尝试推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f[</a:t>
            </a:r>
            <a:r>
              <a:rPr lang="en-US" altLang="zh-CN" sz="1800" b="1" dirty="0" err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i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]…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推不出来！</a:t>
            </a:r>
            <a:endParaRPr lang="zh-CN" altLang="en-US" sz="1600" dirty="0">
              <a:solidFill>
                <a:srgbClr val="1F4E79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765922" y="2286580"/>
            <a:ext cx="2441859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数组：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{3,5,7,1,4,8}</a:t>
            </a:r>
            <a:endParaRPr lang="zh-CN" altLang="en-US" sz="1600" dirty="0">
              <a:solidFill>
                <a:srgbClr val="1F4E79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34743" y="3951673"/>
            <a:ext cx="823085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原因：</a:t>
            </a:r>
            <a:endParaRPr lang="zh-CN" altLang="en-US" sz="1600" dirty="0">
              <a:solidFill>
                <a:srgbClr val="1F4E79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765922" y="3961162"/>
            <a:ext cx="9262862" cy="88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在这种状态的设计下，由于不知道最长单调递增子序列是什么样子，无法建立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a[</a:t>
            </a:r>
            <a:r>
              <a:rPr lang="en-US" altLang="zh-CN" sz="1800" b="1" dirty="0" err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i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]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与前面各个数之间的联系，自然用不了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f[1]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、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f[2]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、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…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f[n-1]</a:t>
            </a:r>
            <a:endParaRPr lang="zh-CN" altLang="en-US" sz="1600" dirty="0"/>
          </a:p>
        </p:txBody>
      </p:sp>
      <p:sp>
        <p:nvSpPr>
          <p:cNvPr id="18" name="文本框 17"/>
          <p:cNvSpPr txBox="1"/>
          <p:nvPr/>
        </p:nvSpPr>
        <p:spPr>
          <a:xfrm>
            <a:off x="1034743" y="4949873"/>
            <a:ext cx="8230555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改进思路：重设状态定义，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f[</a:t>
            </a:r>
            <a:r>
              <a:rPr lang="en-US" altLang="zh-CN" sz="1800" b="1" dirty="0" err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i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]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为以</a:t>
            </a: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a[</a:t>
            </a:r>
            <a:r>
              <a:rPr lang="en-US" altLang="zh-CN" sz="1800" b="1" dirty="0" err="1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i</a:t>
            </a: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]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结尾的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最长单调递增子序列长度</a:t>
            </a:r>
            <a:endParaRPr lang="zh-CN" altLang="en-US" sz="1600" dirty="0"/>
          </a:p>
        </p:txBody>
      </p:sp>
      <p:sp>
        <p:nvSpPr>
          <p:cNvPr id="19" name="文本框 18"/>
          <p:cNvSpPr txBox="1"/>
          <p:nvPr/>
        </p:nvSpPr>
        <p:spPr>
          <a:xfrm>
            <a:off x="1034743" y="5654616"/>
            <a:ext cx="3997506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此时即可轻松得到状态转移方程：</a:t>
            </a:r>
            <a:endParaRPr lang="zh-CN" altLang="en-US" sz="1600" dirty="0"/>
          </a:p>
        </p:txBody>
      </p:sp>
      <p:graphicFrame>
        <p:nvGraphicFramePr>
          <p:cNvPr id="20" name="对象 19"/>
          <p:cNvGraphicFramePr>
            <a:graphicFrameLocks noChangeAspect="1"/>
          </p:cNvGraphicFramePr>
          <p:nvPr/>
        </p:nvGraphicFramePr>
        <p:xfrm>
          <a:off x="4533499" y="5491323"/>
          <a:ext cx="3997506" cy="8977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143000" imgH="1143000" progId="Equation.AxMath">
                  <p:embed/>
                </p:oleObj>
              </mc:Choice>
              <mc:Fallback>
                <p:oleObj name="AxMath" r:id="rId5" imgW="1143000" imgH="1143000" progId="Equation.AxMath">
                  <p:embed/>
                  <p:pic>
                    <p:nvPicPr>
                      <p:cNvPr id="0" name="对象 3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33499" y="5491323"/>
                        <a:ext cx="3997506" cy="8977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5" grpId="0"/>
      <p:bldP spid="15" grpId="0"/>
      <p:bldP spid="17" grpId="0"/>
      <p:bldP spid="18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圆角矩形 25"/>
          <p:cNvSpPr/>
          <p:nvPr/>
        </p:nvSpPr>
        <p:spPr>
          <a:xfrm>
            <a:off x="605316" y="1376008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97635" y="1056640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3.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动态规划算法</a:t>
            </a: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1034743" y="1505996"/>
            <a:ext cx="1462359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3.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287255" y="1505996"/>
            <a:ext cx="8890815" cy="88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给出一个有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n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个正整数的集合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S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和一个正整数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t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，设计一个动态规划算法，判断是否有一个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S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的子集合，元素的和为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t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，给出递归方程、伪代码并分析时间复杂度。</a:t>
            </a:r>
            <a:endParaRPr lang="zh-CN" altLang="en-US" sz="1600" dirty="0"/>
          </a:p>
        </p:txBody>
      </p:sp>
      <p:sp>
        <p:nvSpPr>
          <p:cNvPr id="10" name="文本框 9"/>
          <p:cNvSpPr txBox="1"/>
          <p:nvPr/>
        </p:nvSpPr>
        <p:spPr>
          <a:xfrm>
            <a:off x="1034743" y="2780635"/>
            <a:ext cx="9480857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设状态：数组排序后，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f[</a:t>
            </a:r>
            <a:r>
              <a:rPr lang="en-US" altLang="zh-CN" sz="1800" b="1" dirty="0" err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i,j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] 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表示在前</a:t>
            </a:r>
            <a:r>
              <a:rPr lang="en-US" altLang="zh-CN" sz="1800" b="1" dirty="0" err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i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个元素中拿出若干个数，和是否可以为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j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（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bool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）</a:t>
            </a:r>
            <a:endParaRPr lang="zh-CN" altLang="en-US" sz="1600" dirty="0">
              <a:solidFill>
                <a:srgbClr val="1F4E79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34743" y="4295940"/>
            <a:ext cx="1148620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递归方程：</a:t>
            </a:r>
            <a:endParaRPr lang="zh-CN" altLang="en-US" sz="1600" dirty="0">
              <a:solidFill>
                <a:srgbClr val="1F4E79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34742" y="5218301"/>
            <a:ext cx="5061258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初始时：            （空集满足条件）</a:t>
            </a:r>
            <a:endParaRPr lang="zh-CN" altLang="en-US" sz="1600" dirty="0"/>
          </a:p>
        </p:txBody>
      </p:sp>
      <p:graphicFrame>
        <p:nvGraphicFramePr>
          <p:cNvPr id="20" name="对象 19"/>
          <p:cNvGraphicFramePr>
            <a:graphicFrameLocks noChangeAspect="1"/>
          </p:cNvGraphicFramePr>
          <p:nvPr/>
        </p:nvGraphicFramePr>
        <p:xfrm>
          <a:off x="2287254" y="4045812"/>
          <a:ext cx="6698126" cy="1044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143000" imgH="1143000" progId="Equation.AxMath">
                  <p:embed/>
                </p:oleObj>
              </mc:Choice>
              <mc:Fallback>
                <p:oleObj name="AxMath" r:id="rId5" imgW="1143000" imgH="1143000" progId="Equation.AxMath">
                  <p:embed/>
                  <p:pic>
                    <p:nvPicPr>
                      <p:cNvPr id="0" name="对象 1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87254" y="4045812"/>
                        <a:ext cx="6698126" cy="1044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1034742" y="3456993"/>
            <a:ext cx="7278834" cy="42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与</a:t>
            </a:r>
            <a:r>
              <a:rPr lang="en-US" altLang="zh-CN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0-1</a:t>
            </a: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背包问题非常相似！套用</a:t>
            </a:r>
            <a:r>
              <a:rPr lang="en-US" altLang="zh-CN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0-1</a:t>
            </a: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背包问题的解题思路！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2025998" y="5327041"/>
          <a:ext cx="1162050" cy="369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143000" imgH="1143000" progId="Equation.AxMath">
                  <p:embed/>
                </p:oleObj>
              </mc:Choice>
              <mc:Fallback>
                <p:oleObj name="AxMath" r:id="rId7" imgW="1143000" imgH="1143000" progId="Equation.AxMath">
                  <p:embed/>
                  <p:pic>
                    <p:nvPicPr>
                      <p:cNvPr id="0" name="对象 1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25998" y="5327041"/>
                        <a:ext cx="1162050" cy="369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6851216" y="5233184"/>
            <a:ext cx="1587160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时间复杂度：</a:t>
            </a:r>
            <a:endParaRPr lang="zh-CN" altLang="en-US" sz="1600" dirty="0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/>
        </p:nvGraphicFramePr>
        <p:xfrm>
          <a:off x="8369560" y="5330264"/>
          <a:ext cx="647700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143000" imgH="1143000" progId="Equation.AxMath">
                  <p:embed/>
                </p:oleObj>
              </mc:Choice>
              <mc:Fallback>
                <p:oleObj name="AxMath" r:id="rId9" imgW="1143000" imgH="1143000" progId="Equation.AxMath">
                  <p:embed/>
                  <p:pic>
                    <p:nvPicPr>
                      <p:cNvPr id="0" name="对象 6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369560" y="5330264"/>
                        <a:ext cx="647700" cy="36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8" grpId="0"/>
      <p:bldP spid="4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>
            <p:custDataLst>
              <p:tags r:id="rId1"/>
            </p:custDataLst>
          </p:nvPr>
        </p:nvSpPr>
        <p:spPr>
          <a:xfrm>
            <a:off x="4354830" y="1648460"/>
            <a:ext cx="6407150" cy="3816350"/>
          </a:xfrm>
          <a:prstGeom prst="roundRect">
            <a:avLst>
              <a:gd name="adj" fmla="val 16314"/>
            </a:avLst>
          </a:prstGeom>
          <a:solidFill>
            <a:srgbClr val="F7F7F7"/>
          </a:solidFill>
          <a:ln w="38100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131972" y="2615233"/>
            <a:ext cx="2060029" cy="4242767"/>
            <a:chOff x="7715421" y="1884933"/>
            <a:chExt cx="1428579" cy="3258567"/>
          </a:xfrm>
        </p:grpSpPr>
        <p:sp>
          <p:nvSpPr>
            <p:cNvPr id="37" name="矩形 10"/>
            <p:cNvSpPr/>
            <p:nvPr/>
          </p:nvSpPr>
          <p:spPr>
            <a:xfrm>
              <a:off x="7715421" y="1884933"/>
              <a:ext cx="1428579" cy="325856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  <p:sp>
          <p:nvSpPr>
            <p:cNvPr id="38" name="矩形 10"/>
            <p:cNvSpPr/>
            <p:nvPr/>
          </p:nvSpPr>
          <p:spPr>
            <a:xfrm>
              <a:off x="7715421" y="2606134"/>
              <a:ext cx="1428579" cy="2537366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" y="0"/>
            <a:ext cx="2830785" cy="5395311"/>
            <a:chOff x="0" y="0"/>
            <a:chExt cx="2590667" cy="4976958"/>
          </a:xfrm>
        </p:grpSpPr>
        <p:sp>
          <p:nvSpPr>
            <p:cNvPr id="15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16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sp>
        <p:nvSpPr>
          <p:cNvPr id="32" name="椭圆 31"/>
          <p:cNvSpPr/>
          <p:nvPr/>
        </p:nvSpPr>
        <p:spPr>
          <a:xfrm flipH="1">
            <a:off x="1412863" y="2031783"/>
            <a:ext cx="2794000" cy="2794000"/>
          </a:xfrm>
          <a:prstGeom prst="ellipse">
            <a:avLst/>
          </a:prstGeom>
          <a:noFill/>
          <a:ln w="12700">
            <a:solidFill>
              <a:srgbClr val="CAD2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520324" y="2139245"/>
            <a:ext cx="2579077" cy="2579077"/>
          </a:xfrm>
          <a:prstGeom prst="ellipse">
            <a:avLst/>
          </a:prstGeom>
          <a:solidFill>
            <a:srgbClr val="1F4E79"/>
          </a:solidFill>
          <a:ln w="12700">
            <a:solidFill>
              <a:srgbClr val="BCC9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35944" y="2662050"/>
            <a:ext cx="24818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400" spc="-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 录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701800" y="3671570"/>
            <a:ext cx="22745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omic Sans MS" panose="030F0702030302020204" charset="0"/>
                <a:ea typeface="汉仪旗黑-55简" panose="00020600040101010101" charset="-128"/>
                <a:cs typeface="Comic Sans MS" panose="030F0702030302020204" charset="0"/>
                <a:sym typeface="+mn-ea"/>
              </a:rPr>
              <a:t>CONTENTS</a:t>
            </a:r>
          </a:p>
        </p:txBody>
      </p:sp>
      <p:pic>
        <p:nvPicPr>
          <p:cNvPr id="6" name="图片 5" descr="32303038313138353b32303039303632313bbdb1d5c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925" y="461645"/>
            <a:ext cx="984885" cy="9848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25340" y="1648460"/>
            <a:ext cx="4347210" cy="35604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时间复杂性分析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分治算法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3.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动态规划算法</a:t>
            </a:r>
          </a:p>
          <a:p>
            <a:pPr>
              <a:lnSpc>
                <a:spcPct val="200000"/>
              </a:lnSpc>
            </a:pP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4. 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贪心算法</a:t>
            </a:r>
          </a:p>
          <a:p>
            <a:pPr indent="0" fontAlgn="auto">
              <a:lnSpc>
                <a:spcPct val="200000"/>
              </a:lnSpc>
            </a:pPr>
            <a:endParaRPr lang="zh-CN" altLang="en-US" sz="2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pic>
        <p:nvPicPr>
          <p:cNvPr id="8" name="图片 7" descr="HIT-大蓝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797165" y="233045"/>
            <a:ext cx="2816860" cy="9245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936605" y="204470"/>
            <a:ext cx="953135" cy="95313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188960" y="1648460"/>
            <a:ext cx="2380615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5.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树搜索</a:t>
            </a:r>
            <a:endParaRPr lang="zh-CN" altLang="en-US" sz="2800" b="1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6.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平摊分析</a:t>
            </a:r>
            <a:endParaRPr lang="zh-CN" altLang="en-US" sz="2800" b="1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7.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图算法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圆角矩形 27"/>
          <p:cNvSpPr/>
          <p:nvPr>
            <p:custDataLst>
              <p:tags r:id="rId1"/>
            </p:custDataLst>
          </p:nvPr>
        </p:nvSpPr>
        <p:spPr>
          <a:xfrm>
            <a:off x="635000" y="5413375"/>
            <a:ext cx="10942320" cy="1224915"/>
          </a:xfrm>
          <a:prstGeom prst="roundRect">
            <a:avLst>
              <a:gd name="adj" fmla="val 23995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27" name="圆角矩形 26"/>
          <p:cNvSpPr/>
          <p:nvPr>
            <p:custDataLst>
              <p:tags r:id="rId2"/>
            </p:custDataLst>
          </p:nvPr>
        </p:nvSpPr>
        <p:spPr>
          <a:xfrm>
            <a:off x="635000" y="3053715"/>
            <a:ext cx="10942320" cy="2190115"/>
          </a:xfrm>
          <a:prstGeom prst="roundRect">
            <a:avLst>
              <a:gd name="adj" fmla="val 23995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635000" y="1264285"/>
            <a:ext cx="10941685" cy="1615440"/>
          </a:xfrm>
          <a:prstGeom prst="roundRect">
            <a:avLst>
              <a:gd name="adj" fmla="val 26808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>
            <p:custDataLst>
              <p:tags r:id="rId3"/>
            </p:custDataLst>
          </p:nvPr>
        </p:nvSpPr>
        <p:spPr>
          <a:xfrm>
            <a:off x="828675" y="1382395"/>
            <a:ext cx="53422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Q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：感觉算法好难！什么都不会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TAT </a:t>
            </a:r>
          </a:p>
        </p:txBody>
      </p:sp>
      <p:sp>
        <p:nvSpPr>
          <p:cNvPr id="17" name="文本框 12"/>
          <p:cNvSpPr txBox="1"/>
          <p:nvPr>
            <p:custDataLst>
              <p:tags r:id="rId4"/>
            </p:custDataLst>
          </p:nvPr>
        </p:nvSpPr>
        <p:spPr>
          <a:xfrm>
            <a:off x="1397635" y="421640"/>
            <a:ext cx="11306175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前言</a:t>
            </a:r>
            <a:r>
              <a:rPr lang="en-US" altLang="zh-CN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——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在正式开始进行知识点梳理之前</a:t>
            </a:r>
            <a:r>
              <a:rPr lang="en-US" altLang="zh-CN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...</a:t>
            </a: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828675" y="1760855"/>
            <a:ext cx="54800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A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</a:p>
        </p:txBody>
      </p:sp>
      <p:sp>
        <p:nvSpPr>
          <p:cNvPr id="5" name="文本框 4"/>
          <p:cNvSpPr txBox="1"/>
          <p:nvPr>
            <p:custDataLst>
              <p:tags r:id="rId6"/>
            </p:custDataLst>
          </p:nvPr>
        </p:nvSpPr>
        <p:spPr>
          <a:xfrm>
            <a:off x="828675" y="3261995"/>
            <a:ext cx="54336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Q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  <a:r>
              <a:rPr 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毫无头绪，这课到底该怎么复习？？？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292987" y="1760855"/>
            <a:ext cx="9886950" cy="9639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确实难！但这课说到底考察的还是数学功底（与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OI/ACM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不太一样！），单论考试题来讲还是有些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套路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可循的，而且考试不会考【特别难】：分治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/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动态规划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/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贪心</a:t>
            </a:r>
          </a:p>
        </p:txBody>
      </p:sp>
      <p:sp>
        <p:nvSpPr>
          <p:cNvPr id="12" name="文本框 11"/>
          <p:cNvSpPr txBox="1"/>
          <p:nvPr>
            <p:custDataLst>
              <p:tags r:id="rId7"/>
            </p:custDataLst>
          </p:nvPr>
        </p:nvSpPr>
        <p:spPr>
          <a:xfrm>
            <a:off x="828675" y="3642360"/>
            <a:ext cx="54800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A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292987" y="3642360"/>
            <a:ext cx="10100310" cy="142558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根据往年经验，考试题里会有</a:t>
            </a: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PPT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上的题、作业题、课后题原题及改编题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，所以懂的都懂</a:t>
            </a:r>
          </a:p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但是并不保证老师会心血来潮从别的地方扒出一道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“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新题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”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，如著名的【奶牛涂防晒霜】</a:t>
            </a:r>
          </a:p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因此想考高分可能需要一些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运气</a:t>
            </a:r>
            <a:endParaRPr lang="zh-CN" altLang="en-US" sz="2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  <a:sym typeface="+mn-ea"/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9599295" y="146685"/>
            <a:ext cx="816610" cy="806450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10"/>
            </p:custDataLst>
          </p:nvPr>
        </p:nvSpPr>
        <p:spPr>
          <a:xfrm>
            <a:off x="828675" y="5579237"/>
            <a:ext cx="84315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Q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  <a:r>
              <a:rPr 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你说得对，但是我复习了一遍之后过几天发现解题思路全忘了。</a:t>
            </a:r>
          </a:p>
        </p:txBody>
      </p:sp>
      <p:sp>
        <p:nvSpPr>
          <p:cNvPr id="22" name="文本框 21"/>
          <p:cNvSpPr txBox="1"/>
          <p:nvPr>
            <p:custDataLst>
              <p:tags r:id="rId11"/>
            </p:custDataLst>
          </p:nvPr>
        </p:nvSpPr>
        <p:spPr>
          <a:xfrm>
            <a:off x="828675" y="5959602"/>
            <a:ext cx="54800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A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</a:p>
        </p:txBody>
      </p:sp>
      <p:sp>
        <p:nvSpPr>
          <p:cNvPr id="23" name="文本框 22"/>
          <p:cNvSpPr txBox="1"/>
          <p:nvPr>
            <p:custDataLst>
              <p:tags r:id="rId12"/>
            </p:custDataLst>
          </p:nvPr>
        </p:nvSpPr>
        <p:spPr>
          <a:xfrm>
            <a:off x="1302131" y="5959602"/>
            <a:ext cx="1019175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汉仪旗黑-55简" panose="00020600040101010101" charset="-128"/>
                <a:sym typeface="+mn-ea"/>
              </a:rPr>
              <a:t>我也忘，老师也忘，大家都忘。唯一的解决方法就是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汉仪旗黑-55简" panose="00020600040101010101" charset="-128"/>
                <a:sym typeface="+mn-ea"/>
              </a:rPr>
              <a:t>多理解多复习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汉仪旗黑-55简" panose="00020600040101010101" charset="-128"/>
                <a:sym typeface="+mn-ea"/>
              </a:rPr>
              <a:t>，忘了那就再看一遍。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7" grpId="0" animBg="1"/>
      <p:bldP spid="26" grpId="0" animBg="1"/>
      <p:bldP spid="16" grpId="0"/>
      <p:bldP spid="7" grpId="0"/>
      <p:bldP spid="5" grpId="0"/>
      <p:bldP spid="10" grpId="0"/>
      <p:bldP spid="12" grpId="0"/>
      <p:bldP spid="13" grpId="0"/>
      <p:bldP spid="21" grpId="0"/>
      <p:bldP spid="22" grpId="0"/>
      <p:bldP spid="2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25"/>
          <p:cNvSpPr/>
          <p:nvPr/>
        </p:nvSpPr>
        <p:spPr>
          <a:xfrm>
            <a:off x="1078483" y="4861872"/>
            <a:ext cx="9926168" cy="1670345"/>
          </a:xfrm>
          <a:prstGeom prst="roundRect">
            <a:avLst>
              <a:gd name="adj" fmla="val 26808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6" y="421640"/>
            <a:ext cx="3062398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4.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贪心算法</a:t>
            </a: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793268" y="1861228"/>
            <a:ext cx="10701867" cy="2810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一般解题步骤：</a:t>
            </a:r>
            <a:endParaRPr lang="en-US" altLang="zh-CN" sz="2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 algn="l" fontAlgn="auto">
              <a:lnSpc>
                <a:spcPct val="150000"/>
              </a:lnSpc>
              <a:buAutoNum type="arabicPeriod"/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证明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贪心选择性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：每一步贪心选出来的一定是原问题最优解的一部分</a:t>
            </a:r>
            <a:endParaRPr lang="en-US" altLang="zh-CN" sz="2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 algn="l" fontAlgn="auto">
              <a:lnSpc>
                <a:spcPct val="150000"/>
              </a:lnSpc>
              <a:buAutoNum type="arabicPeriod"/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证明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优化子结构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：每一步贪心选完之后会留下子问题，子问题最优解和贪心选出来的解可以凑成原问题的最优解</a:t>
            </a:r>
            <a:endParaRPr lang="en-US" altLang="zh-CN" sz="2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 algn="l" fontAlgn="auto">
              <a:lnSpc>
                <a:spcPct val="150000"/>
              </a:lnSpc>
              <a:buAutoNum type="arabicPeriod"/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证明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算法正确性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：结合贪心选择性和优化子结构，一直贪心得到的解就是原问题最优解</a:t>
            </a:r>
            <a:endParaRPr lang="en-US" altLang="zh-CN" sz="2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342900" indent="-342900" algn="l" fontAlgn="auto">
              <a:lnSpc>
                <a:spcPct val="150000"/>
              </a:lnSpc>
              <a:buAutoNum type="arabicPeriod"/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写伪代码</a:t>
            </a:r>
          </a:p>
        </p:txBody>
      </p:sp>
      <p:sp>
        <p:nvSpPr>
          <p:cNvPr id="16" name="文本框 15"/>
          <p:cNvSpPr txBox="1"/>
          <p:nvPr>
            <p:custDataLst>
              <p:tags r:id="rId3"/>
            </p:custDataLst>
          </p:nvPr>
        </p:nvSpPr>
        <p:spPr>
          <a:xfrm>
            <a:off x="1421519" y="1276536"/>
            <a:ext cx="9445364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特点：题目难度与贪心思路直观程度成正比，一般情况下数学证明环节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模板性很强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274768" y="4951416"/>
            <a:ext cx="8858148" cy="461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Q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：此处也有优化子结构，所以如何判断一个问题用贪心算法还是动态规划算法？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274768" y="5407067"/>
            <a:ext cx="476620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</a:t>
            </a:r>
            <a:endParaRPr lang="zh-CN" altLang="en-US" sz="1600" dirty="0"/>
          </a:p>
        </p:txBody>
      </p:sp>
      <p:sp>
        <p:nvSpPr>
          <p:cNvPr id="10" name="文本框 9"/>
          <p:cNvSpPr txBox="1"/>
          <p:nvPr/>
        </p:nvSpPr>
        <p:spPr>
          <a:xfrm>
            <a:off x="1752319" y="5393032"/>
            <a:ext cx="9204128" cy="88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若问题最优解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包含两个或更多问题的最优解，且子问题有重叠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，则考虑动态规划算法；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若问题经过一步贪心选择后，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只剩下一个子问题，且具有优化子结构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，则考虑贪心算法。</a:t>
            </a:r>
            <a:endParaRPr lang="zh-CN" altLang="en-US" sz="1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605316" y="1344250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97635" y="1056640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4.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贪心算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法</a:t>
            </a: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876122" y="1505996"/>
            <a:ext cx="1462359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128634" y="1505996"/>
            <a:ext cx="9299428" cy="1300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一个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DNA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序列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是字符集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G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，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T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，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，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C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上的串，其上有大量信息冗余。设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是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的子串，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及其冗余形式在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内在出现的起、止位置构成了一系列等长区间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[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p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1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,q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1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],…,[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p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,q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]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。试设计一个贪心算法找出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[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p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1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,q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1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],…,[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p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,q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]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中互不相交的区间的最大个数，即确定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的独立冗余度。</a:t>
            </a:r>
            <a:endParaRPr lang="zh-CN" altLang="en-US" sz="16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5781" y="3236270"/>
            <a:ext cx="4702831" cy="30202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007250" y="2808846"/>
            <a:ext cx="2809470" cy="42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与活动选择问题一模一样：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8612" y="3236270"/>
            <a:ext cx="3284042" cy="1469037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8613" y="4641296"/>
            <a:ext cx="3284042" cy="16152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605316" y="1344250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97635" y="1056640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4.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贪心算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法</a:t>
            </a: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876122" y="1505996"/>
            <a:ext cx="1462359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128634" y="1505996"/>
            <a:ext cx="9299428" cy="1300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一个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DNA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序列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是字符集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G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，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T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，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，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C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上的串，其上有大量信息冗余。设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是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的子串，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及其冗余形式在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内在出现的起、止位置构成了一系列等长区间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[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p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1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,q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1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],…,[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p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,q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]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。试设计一个贪心算法找出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[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p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1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,q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1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],…,[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p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en-US" altLang="zh-CN" sz="18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,q</a:t>
            </a:r>
            <a:r>
              <a:rPr lang="en-US" altLang="zh-CN" sz="900" b="1" u="sng" dirty="0" err="1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]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中互不相交的区间的最大个数，即确定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x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的独立冗余度。</a:t>
            </a:r>
            <a:endParaRPr lang="zh-CN" altLang="en-US" sz="1600" dirty="0"/>
          </a:p>
        </p:txBody>
      </p:sp>
      <p:sp>
        <p:nvSpPr>
          <p:cNvPr id="10" name="文本框 9"/>
          <p:cNvSpPr txBox="1"/>
          <p:nvPr/>
        </p:nvSpPr>
        <p:spPr>
          <a:xfrm>
            <a:off x="3500373" y="2795370"/>
            <a:ext cx="5588873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贪心：每次选最小的   （即活动选择问题里的   ）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/>
        </p:nvGraphicFramePr>
        <p:xfrm>
          <a:off x="5699509" y="2903937"/>
          <a:ext cx="215900" cy="357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143000" imgH="1143000" progId="Equation.AxMath">
                  <p:embed/>
                </p:oleObj>
              </mc:Choice>
              <mc:Fallback>
                <p:oleObj name="AxMath" r:id="rId5" imgW="1143000" imgH="1143000" progId="Equation.AxMath">
                  <p:embed/>
                  <p:pic>
                    <p:nvPicPr>
                      <p:cNvPr id="0" name="对象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99509" y="2903937"/>
                        <a:ext cx="215900" cy="357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文本框 12"/>
          <p:cNvSpPr txBox="1"/>
          <p:nvPr/>
        </p:nvSpPr>
        <p:spPr>
          <a:xfrm>
            <a:off x="790482" y="3197915"/>
            <a:ext cx="1777225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1. 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贪心选择性：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481929" y="3311591"/>
            <a:ext cx="38986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当前问题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一定有最优解包含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/>
        </p:nvGraphicFramePr>
        <p:xfrm>
          <a:off x="8278776" y="2899562"/>
          <a:ext cx="217487" cy="357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143000" imgH="1143000" progId="Equation.AxMath">
                  <p:embed/>
                </p:oleObj>
              </mc:Choice>
              <mc:Fallback>
                <p:oleObj name="AxMath" r:id="rId7" imgW="1143000" imgH="1143000" progId="Equation.AxMath">
                  <p:embed/>
                  <p:pic>
                    <p:nvPicPr>
                      <p:cNvPr id="0" name="对象 1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78776" y="2899562"/>
                        <a:ext cx="217487" cy="357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/>
        </p:nvGraphicFramePr>
        <p:xfrm>
          <a:off x="5356609" y="3316083"/>
          <a:ext cx="806450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143000" imgH="1143000" progId="Equation.AxMath">
                  <p:embed/>
                </p:oleObj>
              </mc:Choice>
              <mc:Fallback>
                <p:oleObj name="AxMath" r:id="rId9" imgW="1143000" imgH="1143000" progId="Equation.AxMath">
                  <p:embed/>
                  <p:pic>
                    <p:nvPicPr>
                      <p:cNvPr id="0" name="对象 16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56609" y="3316083"/>
                        <a:ext cx="806450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文本框 18"/>
          <p:cNvSpPr txBox="1"/>
          <p:nvPr/>
        </p:nvSpPr>
        <p:spPr>
          <a:xfrm>
            <a:off x="1364066" y="3754846"/>
            <a:ext cx="1256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证明思路：</a:t>
            </a:r>
            <a:endParaRPr lang="zh-CN" altLang="en-US" sz="16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481928" y="3669130"/>
            <a:ext cx="8814722" cy="88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设最优解为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，若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里有         则原命题成立，否则设第一个选了        ，说明将它替换成         仍是一个最优解（分类讨论）</a:t>
            </a:r>
            <a:endParaRPr lang="zh-CN" altLang="en-US" sz="1600" dirty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/>
        </p:nvGraphicFramePr>
        <p:xfrm>
          <a:off x="5001009" y="3773166"/>
          <a:ext cx="806450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1143000" imgH="1143000" progId="Equation.AxMath">
                  <p:embed/>
                </p:oleObj>
              </mc:Choice>
              <mc:Fallback>
                <p:oleObj name="AxMath" r:id="rId11" imgW="1143000" imgH="1143000" progId="Equation.AxMath">
                  <p:embed/>
                  <p:pic>
                    <p:nvPicPr>
                      <p:cNvPr id="0" name="对象 16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01009" y="3773166"/>
                        <a:ext cx="806450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/>
        </p:nvGraphicFramePr>
        <p:xfrm>
          <a:off x="9302750" y="3779838"/>
          <a:ext cx="776288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143000" imgH="1143000" progId="Equation.AxMath">
                  <p:embed/>
                </p:oleObj>
              </mc:Choice>
              <mc:Fallback>
                <p:oleObj name="AxMath" r:id="rId12" imgW="1143000" imgH="1143000" progId="Equation.AxMath">
                  <p:embed/>
                  <p:pic>
                    <p:nvPicPr>
                      <p:cNvPr id="0" name="对象 13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302750" y="3779838"/>
                        <a:ext cx="776288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/>
        </p:nvGraphicFramePr>
        <p:xfrm>
          <a:off x="3519423" y="4184968"/>
          <a:ext cx="806450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1143000" imgH="1143000" progId="Equation.AxMath">
                  <p:embed/>
                </p:oleObj>
              </mc:Choice>
              <mc:Fallback>
                <p:oleObj name="AxMath" r:id="rId14" imgW="1143000" imgH="1143000" progId="Equation.AxMath">
                  <p:embed/>
                  <p:pic>
                    <p:nvPicPr>
                      <p:cNvPr id="0" name="对象 1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19423" y="4184968"/>
                        <a:ext cx="806450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文本框 29"/>
          <p:cNvSpPr txBox="1"/>
          <p:nvPr/>
        </p:nvSpPr>
        <p:spPr>
          <a:xfrm>
            <a:off x="790482" y="4576730"/>
            <a:ext cx="1777225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2. 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优化子结构：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481928" y="4574148"/>
            <a:ext cx="8814722" cy="88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设当前问题最优解为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且选了        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减去当前选的区间构成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，剩余问题是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S’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，则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是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S’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的优化解</a:t>
            </a:r>
            <a:endParaRPr lang="zh-CN" altLang="en-US" sz="1600" dirty="0"/>
          </a:p>
        </p:txBody>
      </p:sp>
      <p:graphicFrame>
        <p:nvGraphicFramePr>
          <p:cNvPr id="33" name="对象 32"/>
          <p:cNvGraphicFramePr>
            <a:graphicFrameLocks noChangeAspect="1"/>
          </p:cNvGraphicFramePr>
          <p:nvPr/>
        </p:nvGraphicFramePr>
        <p:xfrm>
          <a:off x="5488359" y="4671326"/>
          <a:ext cx="806450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143000" imgH="1143000" progId="Equation.AxMath">
                  <p:embed/>
                </p:oleObj>
              </mc:Choice>
              <mc:Fallback>
                <p:oleObj name="AxMath" r:id="rId15" imgW="1143000" imgH="1143000" progId="Equation.AxMath">
                  <p:embed/>
                  <p:pic>
                    <p:nvPicPr>
                      <p:cNvPr id="0" name="对象 1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88359" y="4671326"/>
                        <a:ext cx="806450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文本框 33"/>
          <p:cNvSpPr txBox="1"/>
          <p:nvPr/>
        </p:nvSpPr>
        <p:spPr>
          <a:xfrm>
            <a:off x="1364066" y="5514049"/>
            <a:ext cx="1256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证明思路：</a:t>
            </a:r>
            <a:endParaRPr lang="zh-CN" altLang="en-US" sz="1600" dirty="0"/>
          </a:p>
        </p:txBody>
      </p:sp>
      <p:sp>
        <p:nvSpPr>
          <p:cNvPr id="35" name="文本框 34"/>
          <p:cNvSpPr txBox="1"/>
          <p:nvPr/>
        </p:nvSpPr>
        <p:spPr>
          <a:xfrm>
            <a:off x="2471796" y="5412853"/>
            <a:ext cx="9114887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假设不是最优解，那设子问题最优解为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B’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B’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加上         构成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B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，显然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B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比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更优，矛盾</a:t>
            </a:r>
            <a:endParaRPr lang="zh-CN" altLang="en-US" sz="1600" dirty="0"/>
          </a:p>
        </p:txBody>
      </p:sp>
      <p:graphicFrame>
        <p:nvGraphicFramePr>
          <p:cNvPr id="36" name="对象 35"/>
          <p:cNvGraphicFramePr>
            <a:graphicFrameLocks noChangeAspect="1"/>
          </p:cNvGraphicFramePr>
          <p:nvPr/>
        </p:nvGraphicFramePr>
        <p:xfrm>
          <a:off x="7562019" y="5501130"/>
          <a:ext cx="806450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6" imgW="1143000" imgH="1143000" progId="Equation.AxMath">
                  <p:embed/>
                </p:oleObj>
              </mc:Choice>
              <mc:Fallback>
                <p:oleObj name="AxMath" r:id="rId16" imgW="1143000" imgH="1143000" progId="Equation.AxMath">
                  <p:embed/>
                  <p:pic>
                    <p:nvPicPr>
                      <p:cNvPr id="0" name="对象 32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562019" y="5501130"/>
                        <a:ext cx="806450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文本框 42"/>
          <p:cNvSpPr txBox="1"/>
          <p:nvPr/>
        </p:nvSpPr>
        <p:spPr>
          <a:xfrm>
            <a:off x="790482" y="5871032"/>
            <a:ext cx="1777225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3. 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算法正确性：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2463236" y="5869220"/>
            <a:ext cx="8252389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由贪心选择性和优化子结构，每次进行贪心选择，得到的解一定是一个最优解</a:t>
            </a:r>
            <a:endParaRPr lang="zh-CN" altLang="en-US" sz="1600" dirty="0"/>
          </a:p>
        </p:txBody>
      </p:sp>
      <p:sp>
        <p:nvSpPr>
          <p:cNvPr id="45" name="文本框 44"/>
          <p:cNvSpPr txBox="1"/>
          <p:nvPr/>
        </p:nvSpPr>
        <p:spPr>
          <a:xfrm>
            <a:off x="6137003" y="3423595"/>
            <a:ext cx="190402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注意这句话的表述！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34" grpId="0"/>
      <p:bldP spid="35" grpId="0"/>
      <p:bldP spid="43" grpId="0"/>
      <p:bldP spid="4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605316" y="1344250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97635" y="1056640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4.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贪心算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法</a:t>
            </a: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1034743" y="1505996"/>
            <a:ext cx="1462359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287255" y="1505996"/>
            <a:ext cx="8890815" cy="88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给定两个大小为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n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的正整数集合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、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B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，对于从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到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B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的一个一一映射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f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，不妨设</a:t>
            </a:r>
            <a:endParaRPr lang="en-US" altLang="zh-CN" sz="1800" b="1" u="sng" dirty="0">
              <a:solidFill>
                <a:srgbClr val="1F4E7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则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f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的代价为</a:t>
            </a:r>
            <a:r>
              <a:rPr lang="zh-CN" altLang="en-US" sz="1800" b="1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         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。试设计一个贪心算法，找出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到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B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的代价最大一一映射。</a:t>
            </a:r>
            <a:endParaRPr lang="zh-CN" altLang="en-US" sz="1600" dirty="0"/>
          </a:p>
        </p:txBody>
      </p:sp>
      <p:sp>
        <p:nvSpPr>
          <p:cNvPr id="10" name="文本框 9"/>
          <p:cNvSpPr txBox="1"/>
          <p:nvPr/>
        </p:nvSpPr>
        <p:spPr>
          <a:xfrm>
            <a:off x="876120" y="2569597"/>
            <a:ext cx="5748612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思路：每次选最大的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b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即可（假设按降序排好序）</a:t>
            </a:r>
            <a:endParaRPr lang="zh-CN" altLang="en-US" sz="1600" dirty="0">
              <a:solidFill>
                <a:srgbClr val="1F4E79"/>
              </a:solidFill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10150146" y="1602871"/>
          <a:ext cx="990600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143000" imgH="1143000" progId="Equation.AxMath">
                  <p:embed/>
                </p:oleObj>
              </mc:Choice>
              <mc:Fallback>
                <p:oleObj name="AxMath" r:id="rId5" imgW="1143000" imgH="1143000" progId="Equation.AxMath">
                  <p:embed/>
                  <p:pic>
                    <p:nvPicPr>
                      <p:cNvPr id="0" name="对象 1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150146" y="1602871"/>
                        <a:ext cx="990600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3709321" y="1844873"/>
          <a:ext cx="736600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143000" imgH="1143000" progId="Equation.AxMath">
                  <p:embed/>
                </p:oleObj>
              </mc:Choice>
              <mc:Fallback>
                <p:oleObj name="AxMath" r:id="rId7" imgW="1143000" imgH="1143000" progId="Equation.AxMath">
                  <p:embed/>
                  <p:pic>
                    <p:nvPicPr>
                      <p:cNvPr id="0" name="对象 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09321" y="1844873"/>
                        <a:ext cx="736600" cy="752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文本框 12"/>
          <p:cNvSpPr txBox="1"/>
          <p:nvPr/>
        </p:nvSpPr>
        <p:spPr>
          <a:xfrm>
            <a:off x="876121" y="3154344"/>
            <a:ext cx="2053690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贪心选择性证明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</a:t>
            </a:r>
            <a:endParaRPr lang="zh-CN" altLang="en-US" sz="1600" dirty="0">
              <a:solidFill>
                <a:srgbClr val="1F4E79"/>
              </a:solidFill>
            </a:endParaRPr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/>
        </p:nvGraphicFramePr>
        <p:xfrm>
          <a:off x="5278151" y="3249051"/>
          <a:ext cx="1019175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143000" imgH="1143000" progId="Equation.AxMath">
                  <p:embed/>
                </p:oleObj>
              </mc:Choice>
              <mc:Fallback>
                <p:oleObj name="AxMath" r:id="rId9" imgW="1143000" imgH="1143000" progId="Equation.AxMath">
                  <p:embed/>
                  <p:pic>
                    <p:nvPicPr>
                      <p:cNvPr id="0" name="对象 1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78151" y="3249051"/>
                        <a:ext cx="1019175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/>
        </p:nvGraphicFramePr>
        <p:xfrm>
          <a:off x="7776485" y="3249051"/>
          <a:ext cx="2120900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1143000" imgH="1143000" progId="Equation.AxMath">
                  <p:embed/>
                </p:oleObj>
              </mc:Choice>
              <mc:Fallback>
                <p:oleObj name="AxMath" r:id="rId11" imgW="1143000" imgH="1143000" progId="Equation.AxMath">
                  <p:embed/>
                  <p:pic>
                    <p:nvPicPr>
                      <p:cNvPr id="0" name="对象 16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776485" y="3249051"/>
                        <a:ext cx="2120900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文本框 21"/>
          <p:cNvSpPr txBox="1"/>
          <p:nvPr/>
        </p:nvSpPr>
        <p:spPr>
          <a:xfrm>
            <a:off x="2701636" y="3149326"/>
            <a:ext cx="8653717" cy="88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存在一个最优解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，包含           。若不然，设                      ，调整映射为                      ，容易证明调整后能够使得代价不减（自行证明，方法很多）</a:t>
            </a:r>
            <a:endParaRPr lang="zh-CN" altLang="en-US" sz="1600" dirty="0"/>
          </a:p>
        </p:txBody>
      </p:sp>
      <p:graphicFrame>
        <p:nvGraphicFramePr>
          <p:cNvPr id="23" name="对象 22"/>
          <p:cNvGraphicFramePr>
            <a:graphicFrameLocks noChangeAspect="1"/>
          </p:cNvGraphicFramePr>
          <p:nvPr/>
        </p:nvGraphicFramePr>
        <p:xfrm>
          <a:off x="3065813" y="3660247"/>
          <a:ext cx="2120900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1143000" imgH="1143000" progId="Equation.AxMath">
                  <p:embed/>
                </p:oleObj>
              </mc:Choice>
              <mc:Fallback>
                <p:oleObj name="AxMath" r:id="rId13" imgW="1143000" imgH="1143000" progId="Equation.AxMath">
                  <p:embed/>
                  <p:pic>
                    <p:nvPicPr>
                      <p:cNvPr id="0" name="对象 18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065813" y="3660247"/>
                        <a:ext cx="2120900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文本框 23"/>
          <p:cNvSpPr txBox="1"/>
          <p:nvPr/>
        </p:nvSpPr>
        <p:spPr>
          <a:xfrm>
            <a:off x="876120" y="4126011"/>
            <a:ext cx="2053690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优化子结构证明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</a:t>
            </a:r>
            <a:endParaRPr lang="zh-CN" altLang="en-US" sz="1600" dirty="0">
              <a:solidFill>
                <a:srgbClr val="1F4E79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701636" y="4136799"/>
            <a:ext cx="8614244" cy="129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设当前问题最优解为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且包含           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减去当前选的数构成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，剩余问题是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S’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，则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是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S’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的优化解，否则设子问题最优解为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B’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B’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加上            构成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B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，显然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B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比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更优，矛盾</a:t>
            </a:r>
          </a:p>
        </p:txBody>
      </p:sp>
      <p:graphicFrame>
        <p:nvGraphicFramePr>
          <p:cNvPr id="28" name="对象 27"/>
          <p:cNvGraphicFramePr>
            <a:graphicFrameLocks noChangeAspect="1"/>
          </p:cNvGraphicFramePr>
          <p:nvPr/>
        </p:nvGraphicFramePr>
        <p:xfrm>
          <a:off x="5750413" y="4234106"/>
          <a:ext cx="1020763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143000" imgH="1143000" progId="Equation.AxMath">
                  <p:embed/>
                </p:oleObj>
              </mc:Choice>
              <mc:Fallback>
                <p:oleObj name="AxMath" r:id="rId15" imgW="1143000" imgH="1143000" progId="Equation.AxMath">
                  <p:embed/>
                  <p:pic>
                    <p:nvPicPr>
                      <p:cNvPr id="0" name="对象 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50413" y="4234106"/>
                        <a:ext cx="1020763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/>
        </p:nvGraphicFramePr>
        <p:xfrm>
          <a:off x="8301367" y="4648531"/>
          <a:ext cx="1020763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6" imgW="1143000" imgH="1143000" progId="Equation.AxMath">
                  <p:embed/>
                </p:oleObj>
              </mc:Choice>
              <mc:Fallback>
                <p:oleObj name="AxMath" r:id="rId16" imgW="1143000" imgH="1143000" progId="Equation.AxMath">
                  <p:embed/>
                  <p:pic>
                    <p:nvPicPr>
                      <p:cNvPr id="0" name="对象 2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301367" y="4648531"/>
                        <a:ext cx="1020763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文本框 32"/>
          <p:cNvSpPr txBox="1"/>
          <p:nvPr/>
        </p:nvSpPr>
        <p:spPr>
          <a:xfrm>
            <a:off x="876120" y="5497931"/>
            <a:ext cx="2053690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算法正确性证明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</a:t>
            </a:r>
            <a:endParaRPr lang="zh-CN" altLang="en-US" sz="1600" dirty="0">
              <a:solidFill>
                <a:srgbClr val="1F4E79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2688043" y="5486706"/>
            <a:ext cx="8228773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由贪心选择性和优化子结构，每次进行贪心选择，得到的解一定是一个最优解</a:t>
            </a:r>
            <a:endParaRPr lang="zh-CN" altLang="en-US" sz="1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22" grpId="0"/>
      <p:bldP spid="24" grpId="0"/>
      <p:bldP spid="27" grpId="0"/>
      <p:bldP spid="33" grpId="0"/>
      <p:bldP spid="3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>
            <p:custDataLst>
              <p:tags r:id="rId1"/>
            </p:custDataLst>
          </p:nvPr>
        </p:nvSpPr>
        <p:spPr>
          <a:xfrm>
            <a:off x="4354830" y="1648460"/>
            <a:ext cx="6407150" cy="3816350"/>
          </a:xfrm>
          <a:prstGeom prst="roundRect">
            <a:avLst>
              <a:gd name="adj" fmla="val 16314"/>
            </a:avLst>
          </a:prstGeom>
          <a:solidFill>
            <a:srgbClr val="F7F7F7"/>
          </a:solidFill>
          <a:ln w="38100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131972" y="2615233"/>
            <a:ext cx="2060029" cy="4242767"/>
            <a:chOff x="7715421" y="1884933"/>
            <a:chExt cx="1428579" cy="3258567"/>
          </a:xfrm>
        </p:grpSpPr>
        <p:sp>
          <p:nvSpPr>
            <p:cNvPr id="37" name="矩形 10"/>
            <p:cNvSpPr/>
            <p:nvPr/>
          </p:nvSpPr>
          <p:spPr>
            <a:xfrm>
              <a:off x="7715421" y="1884933"/>
              <a:ext cx="1428579" cy="325856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  <p:sp>
          <p:nvSpPr>
            <p:cNvPr id="38" name="矩形 10"/>
            <p:cNvSpPr/>
            <p:nvPr/>
          </p:nvSpPr>
          <p:spPr>
            <a:xfrm>
              <a:off x="7715421" y="2606134"/>
              <a:ext cx="1428579" cy="2537366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" y="0"/>
            <a:ext cx="2830785" cy="5395311"/>
            <a:chOff x="0" y="0"/>
            <a:chExt cx="2590667" cy="4976958"/>
          </a:xfrm>
        </p:grpSpPr>
        <p:sp>
          <p:nvSpPr>
            <p:cNvPr id="15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16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sp>
        <p:nvSpPr>
          <p:cNvPr id="32" name="椭圆 31"/>
          <p:cNvSpPr/>
          <p:nvPr/>
        </p:nvSpPr>
        <p:spPr>
          <a:xfrm flipH="1">
            <a:off x="1412863" y="2031783"/>
            <a:ext cx="2794000" cy="2794000"/>
          </a:xfrm>
          <a:prstGeom prst="ellipse">
            <a:avLst/>
          </a:prstGeom>
          <a:noFill/>
          <a:ln w="12700">
            <a:solidFill>
              <a:srgbClr val="CAD2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520324" y="2139245"/>
            <a:ext cx="2579077" cy="2579077"/>
          </a:xfrm>
          <a:prstGeom prst="ellipse">
            <a:avLst/>
          </a:prstGeom>
          <a:solidFill>
            <a:srgbClr val="1F4E79"/>
          </a:solidFill>
          <a:ln w="12700">
            <a:solidFill>
              <a:srgbClr val="BCC9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35944" y="2662050"/>
            <a:ext cx="24818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400" spc="-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 录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701800" y="3671570"/>
            <a:ext cx="22745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omic Sans MS" panose="030F0702030302020204" charset="0"/>
                <a:ea typeface="汉仪旗黑-55简" panose="00020600040101010101" charset="-128"/>
                <a:cs typeface="Comic Sans MS" panose="030F0702030302020204" charset="0"/>
                <a:sym typeface="+mn-ea"/>
              </a:rPr>
              <a:t>CONTENTS</a:t>
            </a:r>
          </a:p>
        </p:txBody>
      </p:sp>
      <p:pic>
        <p:nvPicPr>
          <p:cNvPr id="6" name="图片 5" descr="32303038313138353b32303039303632313bbdb1d5c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925" y="461645"/>
            <a:ext cx="984885" cy="9848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25340" y="1648460"/>
            <a:ext cx="4347210" cy="35604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时间复杂性分析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分治算法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3.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动态规划算法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4.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贪心算法</a:t>
            </a:r>
          </a:p>
          <a:p>
            <a:pPr indent="0" fontAlgn="auto">
              <a:lnSpc>
                <a:spcPct val="200000"/>
              </a:lnSpc>
            </a:pPr>
            <a:endParaRPr lang="zh-CN" altLang="en-US" sz="2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pic>
        <p:nvPicPr>
          <p:cNvPr id="8" name="图片 7" descr="HIT-大蓝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797165" y="233045"/>
            <a:ext cx="2816860" cy="9245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936605" y="204470"/>
            <a:ext cx="953135" cy="95313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188960" y="1648460"/>
            <a:ext cx="2380615" cy="25513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sym typeface="+mn-ea"/>
              </a:rPr>
              <a:t>5. 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sym typeface="+mn-ea"/>
              </a:rPr>
              <a:t>树搜索</a:t>
            </a:r>
            <a:endParaRPr lang="zh-CN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6.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平摊分析</a:t>
            </a:r>
            <a:endParaRPr lang="zh-CN" altLang="en-US" sz="2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7.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图算法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6" y="421640"/>
            <a:ext cx="3062398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5.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树搜索</a:t>
            </a: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736326" y="1170728"/>
            <a:ext cx="10358935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重点：掌握深搜、广搜、爬山法、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Best-First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搜索算法、分支限界策略、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A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*算法的思想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39836" y="1758881"/>
            <a:ext cx="8440396" cy="4875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各算法特点：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AutoNum type="arabicPeriod"/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深度优先搜索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：“一条路走到黑”，用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栈</a:t>
            </a: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/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递归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实现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AutoNum type="arabicPeriod"/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广度优先搜索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：一层一层地搜，用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队列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实现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AutoNum type="arabicPeriod"/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爬山法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：对深度优先搜索的一点点小改进（找具有最小代价的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子节点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搜索），用栈实现，但添加子节点时是按照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启发测度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由大到小的顺序压栈的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AutoNum type="arabicPeriod"/>
            </a:pP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Best-First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搜索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：将爬山法贪心选择的视野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由孩子节点扩展到全局范围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，用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堆</a:t>
            </a: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/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优先队列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实现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AutoNum type="arabicPeriod"/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分支限界策略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：先找个可行解，之后利用这个解来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裁剪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解空间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AutoNum type="arabicPeriod"/>
            </a:pP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A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*算法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：代价函数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f(n)=g(n)+h(n)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，若选择的</a:t>
            </a: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h(n)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总是比实际代价小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，则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一定能找到最优路径（本课程中默认</a:t>
            </a: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h(n)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≤</a:t>
            </a: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h*(n)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）</a:t>
            </a:r>
            <a:endParaRPr lang="en-US" altLang="zh-CN" sz="1800" b="1" dirty="0">
              <a:solidFill>
                <a:srgbClr val="FF0000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0232" y="1761190"/>
            <a:ext cx="3462901" cy="2312046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955933" y="3590511"/>
            <a:ext cx="5919722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启发测度：其实就是人为定义的一个貌似比较合理的函数，来度量当前状态的好坏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0232" y="4128427"/>
            <a:ext cx="3447049" cy="23120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>
            <p:custDataLst>
              <p:tags r:id="rId1"/>
            </p:custDataLst>
          </p:nvPr>
        </p:nvSpPr>
        <p:spPr>
          <a:xfrm>
            <a:off x="4354830" y="1648460"/>
            <a:ext cx="6407150" cy="3816350"/>
          </a:xfrm>
          <a:prstGeom prst="roundRect">
            <a:avLst>
              <a:gd name="adj" fmla="val 16314"/>
            </a:avLst>
          </a:prstGeom>
          <a:solidFill>
            <a:srgbClr val="F7F7F7"/>
          </a:solidFill>
          <a:ln w="38100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131972" y="2615233"/>
            <a:ext cx="2060029" cy="4242767"/>
            <a:chOff x="7715421" y="1884933"/>
            <a:chExt cx="1428579" cy="3258567"/>
          </a:xfrm>
        </p:grpSpPr>
        <p:sp>
          <p:nvSpPr>
            <p:cNvPr id="37" name="矩形 10"/>
            <p:cNvSpPr/>
            <p:nvPr/>
          </p:nvSpPr>
          <p:spPr>
            <a:xfrm>
              <a:off x="7715421" y="1884933"/>
              <a:ext cx="1428579" cy="325856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  <p:sp>
          <p:nvSpPr>
            <p:cNvPr id="38" name="矩形 10"/>
            <p:cNvSpPr/>
            <p:nvPr/>
          </p:nvSpPr>
          <p:spPr>
            <a:xfrm>
              <a:off x="7715421" y="2606134"/>
              <a:ext cx="1428579" cy="2537366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" y="0"/>
            <a:ext cx="2830785" cy="5395311"/>
            <a:chOff x="0" y="0"/>
            <a:chExt cx="2590667" cy="4976958"/>
          </a:xfrm>
        </p:grpSpPr>
        <p:sp>
          <p:nvSpPr>
            <p:cNvPr id="15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16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sp>
        <p:nvSpPr>
          <p:cNvPr id="32" name="椭圆 31"/>
          <p:cNvSpPr/>
          <p:nvPr/>
        </p:nvSpPr>
        <p:spPr>
          <a:xfrm flipH="1">
            <a:off x="1412863" y="2031783"/>
            <a:ext cx="2794000" cy="2794000"/>
          </a:xfrm>
          <a:prstGeom prst="ellipse">
            <a:avLst/>
          </a:prstGeom>
          <a:noFill/>
          <a:ln w="12700">
            <a:solidFill>
              <a:srgbClr val="CAD2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520324" y="2139245"/>
            <a:ext cx="2579077" cy="2579077"/>
          </a:xfrm>
          <a:prstGeom prst="ellipse">
            <a:avLst/>
          </a:prstGeom>
          <a:solidFill>
            <a:srgbClr val="1F4E79"/>
          </a:solidFill>
          <a:ln w="12700">
            <a:solidFill>
              <a:srgbClr val="BCC9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35944" y="2662050"/>
            <a:ext cx="24818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400" spc="-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 录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701800" y="3671570"/>
            <a:ext cx="22745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omic Sans MS" panose="030F0702030302020204" charset="0"/>
                <a:ea typeface="汉仪旗黑-55简" panose="00020600040101010101" charset="-128"/>
                <a:cs typeface="Comic Sans MS" panose="030F0702030302020204" charset="0"/>
                <a:sym typeface="+mn-ea"/>
              </a:rPr>
              <a:t>CONTENTS</a:t>
            </a:r>
          </a:p>
        </p:txBody>
      </p:sp>
      <p:pic>
        <p:nvPicPr>
          <p:cNvPr id="6" name="图片 5" descr="32303038313138353b32303039303632313bbdb1d5c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925" y="461645"/>
            <a:ext cx="984885" cy="9848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25340" y="1648460"/>
            <a:ext cx="4347210" cy="35604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时间复杂性分析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分治算法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3.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动态规划算法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4.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贪心算法</a:t>
            </a:r>
          </a:p>
          <a:p>
            <a:pPr indent="0" fontAlgn="auto">
              <a:lnSpc>
                <a:spcPct val="200000"/>
              </a:lnSpc>
            </a:pPr>
            <a:endParaRPr lang="zh-CN" altLang="en-US" sz="2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pic>
        <p:nvPicPr>
          <p:cNvPr id="8" name="图片 7" descr="HIT-大蓝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797165" y="233045"/>
            <a:ext cx="2816860" cy="9245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936605" y="204470"/>
            <a:ext cx="953135" cy="95313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188960" y="1648460"/>
            <a:ext cx="2380615" cy="25513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sym typeface="+mn-ea"/>
              </a:rPr>
              <a:t>5.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sym typeface="+mn-ea"/>
              </a:rPr>
              <a:t>树搜索</a:t>
            </a:r>
            <a:endParaRPr lang="zh-CN" altLang="en-US" sz="2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sym typeface="+mn-ea"/>
              </a:rPr>
              <a:t>6. 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sym typeface="+mn-ea"/>
              </a:rPr>
              <a:t>平摊分析</a:t>
            </a:r>
            <a:endParaRPr lang="zh-CN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7.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图算法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6" y="421640"/>
            <a:ext cx="3062398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6.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平摊分析</a:t>
            </a: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736326" y="1170728"/>
            <a:ext cx="10358935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基本思想：通过某种手段近似求出来一系列相互关联的操作的时间复杂度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655472" y="1679801"/>
            <a:ext cx="8440396" cy="19680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各算法特点：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AutoNum type="arabicPeriod"/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聚集方法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：确定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n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个操作的上界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T(n)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，之后平均分到每个操作上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AutoNum type="arabicPeriod"/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会计方法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：为不同类型的操作赋予不同的平摊代价，“预付”代价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AutoNum type="arabicPeriod"/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势能方法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：定义一个势能函数，“预付”的代价作为整个数据结构的“能量”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5472" y="3682943"/>
            <a:ext cx="8440396" cy="51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一些不需要深入理解但需要大概看一眼的知识点（可能出判断题）：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5472" y="4135789"/>
            <a:ext cx="10358935" cy="24521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75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从初始为空的斐波那契堆开始，任意执行一个长度为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n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的操作序列，序列中包括   个插入，  个删除，  个键值减小操作，时间复杂度为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经过斐波那契堆堆优化后的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Dijkstra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算法时间复杂度可由               优化至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AutoNum type="arabicPeriod"/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并查集原始链表实现时执行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个操作的时间复杂度为        ，使用森林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+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路径压缩优化后执行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个操作的的时间复杂度为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9012852" y="4290472"/>
          <a:ext cx="241300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143000" imgH="1143000" progId="Equation.AxMath">
                  <p:embed/>
                </p:oleObj>
              </mc:Choice>
              <mc:Fallback>
                <p:oleObj name="AxMath" r:id="rId5" imgW="1143000" imgH="1143000" progId="Equation.AxMath">
                  <p:embed/>
                  <p:pic>
                    <p:nvPicPr>
                      <p:cNvPr id="0" name="对象 2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12852" y="4290472"/>
                        <a:ext cx="241300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10121581" y="4300326"/>
          <a:ext cx="250825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143000" imgH="1143000" progId="Equation.AxMath">
                  <p:embed/>
                </p:oleObj>
              </mc:Choice>
              <mc:Fallback>
                <p:oleObj name="AxMath" r:id="rId7" imgW="1143000" imgH="1143000" progId="Equation.AxMath">
                  <p:embed/>
                  <p:pic>
                    <p:nvPicPr>
                      <p:cNvPr id="0" name="对象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121581" y="4300326"/>
                        <a:ext cx="250825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/>
        </p:nvGraphicFramePr>
        <p:xfrm>
          <a:off x="1465842" y="4772238"/>
          <a:ext cx="254000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143000" imgH="1143000" progId="Equation.AxMath">
                  <p:embed/>
                </p:oleObj>
              </mc:Choice>
              <mc:Fallback>
                <p:oleObj name="AxMath" r:id="rId9" imgW="1143000" imgH="1143000" progId="Equation.AxMath">
                  <p:embed/>
                  <p:pic>
                    <p:nvPicPr>
                      <p:cNvPr id="0" name="对象 6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65842" y="4772238"/>
                        <a:ext cx="254000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/>
        </p:nvGraphicFramePr>
        <p:xfrm>
          <a:off x="5006407" y="4784073"/>
          <a:ext cx="2068513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1143000" imgH="1143000" progId="Equation.AxMath">
                  <p:embed/>
                </p:oleObj>
              </mc:Choice>
              <mc:Fallback>
                <p:oleObj name="AxMath" r:id="rId11" imgW="1143000" imgH="1143000" progId="Equation.AxMath">
                  <p:embed/>
                  <p:pic>
                    <p:nvPicPr>
                      <p:cNvPr id="0" name="对象 1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006407" y="4784073"/>
                        <a:ext cx="2068513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/>
        </p:nvGraphicFramePr>
        <p:xfrm>
          <a:off x="6839174" y="5258194"/>
          <a:ext cx="1385887" cy="37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1143000" imgH="1143000" progId="Equation.AxMath">
                  <p:embed/>
                </p:oleObj>
              </mc:Choice>
              <mc:Fallback>
                <p:oleObj name="AxMath" r:id="rId13" imgW="1143000" imgH="1143000" progId="Equation.AxMath">
                  <p:embed/>
                  <p:pic>
                    <p:nvPicPr>
                      <p:cNvPr id="0" name="对象 1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839174" y="5258194"/>
                        <a:ext cx="1385887" cy="373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/>
        </p:nvGraphicFramePr>
        <p:xfrm>
          <a:off x="8993770" y="5246321"/>
          <a:ext cx="1992312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143000" imgH="1143000" progId="Equation.AxMath">
                  <p:embed/>
                </p:oleObj>
              </mc:Choice>
              <mc:Fallback>
                <p:oleObj name="AxMath" r:id="rId15" imgW="1143000" imgH="1143000" progId="Equation.AxMath">
                  <p:embed/>
                  <p:pic>
                    <p:nvPicPr>
                      <p:cNvPr id="0" name="对象 12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993770" y="5246321"/>
                        <a:ext cx="1992312" cy="373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/>
        </p:nvGraphicFramePr>
        <p:xfrm>
          <a:off x="6327946" y="5735313"/>
          <a:ext cx="754063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7" imgW="1143000" imgH="1143000" progId="Equation.AxMath">
                  <p:embed/>
                </p:oleObj>
              </mc:Choice>
              <mc:Fallback>
                <p:oleObj name="AxMath" r:id="rId17" imgW="1143000" imgH="1143000" progId="Equation.AxMath">
                  <p:embed/>
                  <p:pic>
                    <p:nvPicPr>
                      <p:cNvPr id="0" name="对象 12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327946" y="5735313"/>
                        <a:ext cx="754063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/>
        </p:nvGraphicFramePr>
        <p:xfrm>
          <a:off x="3416472" y="6203760"/>
          <a:ext cx="1155700" cy="38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9" imgW="1143000" imgH="1143000" progId="Equation.AxMath">
                  <p:embed/>
                </p:oleObj>
              </mc:Choice>
              <mc:Fallback>
                <p:oleObj name="AxMath" r:id="rId19" imgW="1143000" imgH="1143000" progId="Equation.AxMath">
                  <p:embed/>
                  <p:pic>
                    <p:nvPicPr>
                      <p:cNvPr id="0" name="对象 17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3416472" y="6203760"/>
                        <a:ext cx="1155700" cy="38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25"/>
          <p:cNvSpPr/>
          <p:nvPr/>
        </p:nvSpPr>
        <p:spPr>
          <a:xfrm>
            <a:off x="605316" y="1424260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189" name="圆角矩形 25"/>
          <p:cNvSpPr/>
          <p:nvPr/>
        </p:nvSpPr>
        <p:spPr>
          <a:xfrm>
            <a:off x="6047309" y="3467365"/>
            <a:ext cx="5016040" cy="1923004"/>
          </a:xfrm>
          <a:prstGeom prst="roundRect">
            <a:avLst>
              <a:gd name="adj" fmla="val 12437"/>
            </a:avLst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6" y="421640"/>
            <a:ext cx="3062398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6.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平摊分析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034743" y="2113950"/>
            <a:ext cx="1357475" cy="51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会计方法：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034743" y="1505996"/>
            <a:ext cx="1462359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287255" y="1505996"/>
            <a:ext cx="8890815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分析初始为空的动态表上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n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次插入操作的代价。</a:t>
            </a:r>
            <a:endParaRPr lang="zh-CN" altLang="en-US" sz="1600" dirty="0"/>
          </a:p>
        </p:txBody>
      </p:sp>
      <p:sp>
        <p:nvSpPr>
          <p:cNvPr id="21" name="文本框 20"/>
          <p:cNvSpPr txBox="1"/>
          <p:nvPr/>
        </p:nvSpPr>
        <p:spPr>
          <a:xfrm>
            <a:off x="2198524" y="2127679"/>
            <a:ext cx="5911003" cy="51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首先尝试每次插入时分配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点代价，看是否够用：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97B1959-A216-C894-3C2B-6742F3E05448}"/>
              </a:ext>
            </a:extLst>
          </p:cNvPr>
          <p:cNvGrpSpPr/>
          <p:nvPr/>
        </p:nvGrpSpPr>
        <p:grpSpPr>
          <a:xfrm>
            <a:off x="8275784" y="1619748"/>
            <a:ext cx="1995048" cy="891777"/>
            <a:chOff x="8275784" y="1619748"/>
            <a:chExt cx="1995048" cy="891777"/>
          </a:xfrm>
        </p:grpSpPr>
        <p:sp>
          <p:nvSpPr>
            <p:cNvPr id="12" name="矩形 11"/>
            <p:cNvSpPr/>
            <p:nvPr/>
          </p:nvSpPr>
          <p:spPr>
            <a:xfrm>
              <a:off x="8286482" y="1619748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78074" y="6481"/>
                    <a:pt x="171096" y="1193"/>
                    <a:pt x="249381" y="0"/>
                  </a:cubicBezTo>
                  <a:cubicBezTo>
                    <a:pt x="245491" y="122521"/>
                    <a:pt x="243078" y="154286"/>
                    <a:pt x="249381" y="295565"/>
                  </a:cubicBezTo>
                  <a:cubicBezTo>
                    <a:pt x="130983" y="294508"/>
                    <a:pt x="80025" y="298415"/>
                    <a:pt x="0" y="295565"/>
                  </a:cubicBezTo>
                  <a:cubicBezTo>
                    <a:pt x="-8668" y="218753"/>
                    <a:pt x="4479" y="110979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85030" y="-11747"/>
                    <a:pt x="135752" y="-10224"/>
                    <a:pt x="249381" y="0"/>
                  </a:cubicBezTo>
                  <a:cubicBezTo>
                    <a:pt x="245961" y="90804"/>
                    <a:pt x="256963" y="191909"/>
                    <a:pt x="249381" y="295565"/>
                  </a:cubicBezTo>
                  <a:cubicBezTo>
                    <a:pt x="159310" y="284992"/>
                    <a:pt x="120678" y="291375"/>
                    <a:pt x="0" y="295565"/>
                  </a:cubicBezTo>
                  <a:cubicBezTo>
                    <a:pt x="9048" y="194838"/>
                    <a:pt x="-6788" y="144701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1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535863" y="1619748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62731" y="-1429"/>
                    <a:pt x="140846" y="9416"/>
                    <a:pt x="249381" y="0"/>
                  </a:cubicBezTo>
                  <a:cubicBezTo>
                    <a:pt x="248355" y="108708"/>
                    <a:pt x="252583" y="198416"/>
                    <a:pt x="249381" y="295565"/>
                  </a:cubicBezTo>
                  <a:cubicBezTo>
                    <a:pt x="147911" y="284299"/>
                    <a:pt x="109085" y="284185"/>
                    <a:pt x="0" y="295565"/>
                  </a:cubicBezTo>
                  <a:cubicBezTo>
                    <a:pt x="-3277" y="170930"/>
                    <a:pt x="7338" y="114193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02713" y="-12193"/>
                    <a:pt x="131828" y="-1329"/>
                    <a:pt x="249381" y="0"/>
                  </a:cubicBezTo>
                  <a:cubicBezTo>
                    <a:pt x="253152" y="111249"/>
                    <a:pt x="239747" y="190973"/>
                    <a:pt x="249381" y="295565"/>
                  </a:cubicBezTo>
                  <a:cubicBezTo>
                    <a:pt x="144540" y="292102"/>
                    <a:pt x="107020" y="300250"/>
                    <a:pt x="0" y="295565"/>
                  </a:cubicBezTo>
                  <a:cubicBezTo>
                    <a:pt x="9436" y="182225"/>
                    <a:pt x="4634" y="145617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6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8785244" y="1619748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69565" y="-8482"/>
                    <a:pt x="166831" y="-3660"/>
                    <a:pt x="249381" y="0"/>
                  </a:cubicBezTo>
                  <a:cubicBezTo>
                    <a:pt x="247137" y="65879"/>
                    <a:pt x="245385" y="198170"/>
                    <a:pt x="249381" y="295565"/>
                  </a:cubicBezTo>
                  <a:cubicBezTo>
                    <a:pt x="170057" y="301788"/>
                    <a:pt x="90293" y="297880"/>
                    <a:pt x="0" y="295565"/>
                  </a:cubicBezTo>
                  <a:cubicBezTo>
                    <a:pt x="-9260" y="152616"/>
                    <a:pt x="12277" y="88467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99127" y="11955"/>
                    <a:pt x="175881" y="1971"/>
                    <a:pt x="249381" y="0"/>
                  </a:cubicBezTo>
                  <a:cubicBezTo>
                    <a:pt x="246564" y="140768"/>
                    <a:pt x="257876" y="166690"/>
                    <a:pt x="249381" y="295565"/>
                  </a:cubicBezTo>
                  <a:cubicBezTo>
                    <a:pt x="144033" y="295396"/>
                    <a:pt x="104197" y="298338"/>
                    <a:pt x="0" y="295565"/>
                  </a:cubicBezTo>
                  <a:cubicBezTo>
                    <a:pt x="-3221" y="199814"/>
                    <a:pt x="-996" y="130006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4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9034625" y="1619748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86196" y="-12319"/>
                    <a:pt x="164326" y="9103"/>
                    <a:pt x="249381" y="0"/>
                  </a:cubicBezTo>
                  <a:cubicBezTo>
                    <a:pt x="241496" y="136868"/>
                    <a:pt x="255746" y="204823"/>
                    <a:pt x="249381" y="295565"/>
                  </a:cubicBezTo>
                  <a:cubicBezTo>
                    <a:pt x="164263" y="297277"/>
                    <a:pt x="119732" y="289528"/>
                    <a:pt x="0" y="295565"/>
                  </a:cubicBezTo>
                  <a:cubicBezTo>
                    <a:pt x="-524" y="222122"/>
                    <a:pt x="-5153" y="133122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70150" y="11812"/>
                    <a:pt x="162275" y="-4447"/>
                    <a:pt x="249381" y="0"/>
                  </a:cubicBezTo>
                  <a:cubicBezTo>
                    <a:pt x="247790" y="69505"/>
                    <a:pt x="260226" y="207275"/>
                    <a:pt x="249381" y="295565"/>
                  </a:cubicBezTo>
                  <a:cubicBezTo>
                    <a:pt x="191061" y="302620"/>
                    <a:pt x="69765" y="294666"/>
                    <a:pt x="0" y="295565"/>
                  </a:cubicBezTo>
                  <a:cubicBezTo>
                    <a:pt x="-6344" y="169610"/>
                    <a:pt x="-5429" y="70769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3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8275784" y="221596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79557" y="-4434"/>
                    <a:pt x="139670" y="11607"/>
                    <a:pt x="249381" y="0"/>
                  </a:cubicBezTo>
                  <a:cubicBezTo>
                    <a:pt x="263146" y="142221"/>
                    <a:pt x="242006" y="191222"/>
                    <a:pt x="249381" y="295565"/>
                  </a:cubicBezTo>
                  <a:cubicBezTo>
                    <a:pt x="142003" y="297418"/>
                    <a:pt x="113539" y="286094"/>
                    <a:pt x="0" y="295565"/>
                  </a:cubicBezTo>
                  <a:cubicBezTo>
                    <a:pt x="-4666" y="152948"/>
                    <a:pt x="-4479" y="69782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92961" y="-11541"/>
                    <a:pt x="156103" y="-1777"/>
                    <a:pt x="249381" y="0"/>
                  </a:cubicBezTo>
                  <a:cubicBezTo>
                    <a:pt x="239203" y="66848"/>
                    <a:pt x="248595" y="229535"/>
                    <a:pt x="249381" y="295565"/>
                  </a:cubicBezTo>
                  <a:cubicBezTo>
                    <a:pt x="190075" y="289579"/>
                    <a:pt x="73220" y="304488"/>
                    <a:pt x="0" y="295565"/>
                  </a:cubicBezTo>
                  <a:cubicBezTo>
                    <a:pt x="-14519" y="170839"/>
                    <a:pt x="11575" y="141941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1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8525165" y="221596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06119" y="1676"/>
                    <a:pt x="165686" y="-3670"/>
                    <a:pt x="249381" y="0"/>
                  </a:cubicBezTo>
                  <a:cubicBezTo>
                    <a:pt x="234628" y="123161"/>
                    <a:pt x="255141" y="186971"/>
                    <a:pt x="249381" y="295565"/>
                  </a:cubicBezTo>
                  <a:cubicBezTo>
                    <a:pt x="134086" y="291694"/>
                    <a:pt x="120273" y="284707"/>
                    <a:pt x="0" y="295565"/>
                  </a:cubicBezTo>
                  <a:cubicBezTo>
                    <a:pt x="-12212" y="214854"/>
                    <a:pt x="-9238" y="106735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10917" y="10882"/>
                    <a:pt x="150690" y="4441"/>
                    <a:pt x="249381" y="0"/>
                  </a:cubicBezTo>
                  <a:cubicBezTo>
                    <a:pt x="255293" y="67321"/>
                    <a:pt x="245773" y="150235"/>
                    <a:pt x="249381" y="295565"/>
                  </a:cubicBezTo>
                  <a:cubicBezTo>
                    <a:pt x="127598" y="291500"/>
                    <a:pt x="120837" y="288674"/>
                    <a:pt x="0" y="295565"/>
                  </a:cubicBezTo>
                  <a:cubicBezTo>
                    <a:pt x="-8236" y="173897"/>
                    <a:pt x="2403" y="64265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6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8774546" y="221596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76380" y="7207"/>
                    <a:pt x="139311" y="-11839"/>
                    <a:pt x="249381" y="0"/>
                  </a:cubicBezTo>
                  <a:cubicBezTo>
                    <a:pt x="242800" y="123716"/>
                    <a:pt x="240863" y="184280"/>
                    <a:pt x="249381" y="295565"/>
                  </a:cubicBezTo>
                  <a:cubicBezTo>
                    <a:pt x="174038" y="304528"/>
                    <a:pt x="119739" y="287537"/>
                    <a:pt x="0" y="295565"/>
                  </a:cubicBezTo>
                  <a:cubicBezTo>
                    <a:pt x="2585" y="159307"/>
                    <a:pt x="-3208" y="136977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97923" y="10148"/>
                    <a:pt x="140623" y="768"/>
                    <a:pt x="249381" y="0"/>
                  </a:cubicBezTo>
                  <a:cubicBezTo>
                    <a:pt x="262849" y="134571"/>
                    <a:pt x="246849" y="155874"/>
                    <a:pt x="249381" y="295565"/>
                  </a:cubicBezTo>
                  <a:cubicBezTo>
                    <a:pt x="151156" y="301455"/>
                    <a:pt x="86087" y="306242"/>
                    <a:pt x="0" y="295565"/>
                  </a:cubicBezTo>
                  <a:cubicBezTo>
                    <a:pt x="-763" y="166938"/>
                    <a:pt x="-13893" y="138857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4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9023927" y="221596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73457" y="6742"/>
                    <a:pt x="193165" y="-1787"/>
                    <a:pt x="249381" y="0"/>
                  </a:cubicBezTo>
                  <a:cubicBezTo>
                    <a:pt x="249168" y="61868"/>
                    <a:pt x="242955" y="148238"/>
                    <a:pt x="249381" y="295565"/>
                  </a:cubicBezTo>
                  <a:cubicBezTo>
                    <a:pt x="170081" y="292323"/>
                    <a:pt x="97988" y="287458"/>
                    <a:pt x="0" y="295565"/>
                  </a:cubicBezTo>
                  <a:cubicBezTo>
                    <a:pt x="-11795" y="189207"/>
                    <a:pt x="-9787" y="113126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05141" y="5722"/>
                    <a:pt x="153997" y="-12138"/>
                    <a:pt x="249381" y="0"/>
                  </a:cubicBezTo>
                  <a:cubicBezTo>
                    <a:pt x="263925" y="132112"/>
                    <a:pt x="257090" y="219654"/>
                    <a:pt x="249381" y="295565"/>
                  </a:cubicBezTo>
                  <a:cubicBezTo>
                    <a:pt x="136725" y="289415"/>
                    <a:pt x="88064" y="294234"/>
                    <a:pt x="0" y="295565"/>
                  </a:cubicBezTo>
                  <a:cubicBezTo>
                    <a:pt x="6930" y="158569"/>
                    <a:pt x="-6030" y="94223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3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9273308" y="2215959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07204" y="-8482"/>
                    <a:pt x="196225" y="-1134"/>
                    <a:pt x="249381" y="0"/>
                  </a:cubicBezTo>
                  <a:cubicBezTo>
                    <a:pt x="241605" y="124184"/>
                    <a:pt x="243960" y="169664"/>
                    <a:pt x="249381" y="295565"/>
                  </a:cubicBezTo>
                  <a:cubicBezTo>
                    <a:pt x="170783" y="301503"/>
                    <a:pt x="64251" y="297159"/>
                    <a:pt x="0" y="295565"/>
                  </a:cubicBezTo>
                  <a:cubicBezTo>
                    <a:pt x="-5603" y="167026"/>
                    <a:pt x="-9148" y="69240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58520" y="-2852"/>
                    <a:pt x="132799" y="-6754"/>
                    <a:pt x="249381" y="0"/>
                  </a:cubicBezTo>
                  <a:cubicBezTo>
                    <a:pt x="250257" y="73766"/>
                    <a:pt x="258064" y="203716"/>
                    <a:pt x="249381" y="295565"/>
                  </a:cubicBezTo>
                  <a:cubicBezTo>
                    <a:pt x="184781" y="305829"/>
                    <a:pt x="119936" y="293165"/>
                    <a:pt x="0" y="295565"/>
                  </a:cubicBezTo>
                  <a:cubicBezTo>
                    <a:pt x="-1441" y="173189"/>
                    <a:pt x="-8300" y="72323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5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9522689" y="2215959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61086" y="-2696"/>
                    <a:pt x="194478" y="-2480"/>
                    <a:pt x="249381" y="0"/>
                  </a:cubicBezTo>
                  <a:cubicBezTo>
                    <a:pt x="247087" y="82433"/>
                    <a:pt x="238802" y="207555"/>
                    <a:pt x="249381" y="295565"/>
                  </a:cubicBezTo>
                  <a:cubicBezTo>
                    <a:pt x="196468" y="285575"/>
                    <a:pt x="62368" y="291204"/>
                    <a:pt x="0" y="295565"/>
                  </a:cubicBezTo>
                  <a:cubicBezTo>
                    <a:pt x="-14241" y="166799"/>
                    <a:pt x="-3973" y="89624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18959" y="11034"/>
                    <a:pt x="174769" y="3087"/>
                    <a:pt x="249381" y="0"/>
                  </a:cubicBezTo>
                  <a:cubicBezTo>
                    <a:pt x="237130" y="139835"/>
                    <a:pt x="250910" y="175341"/>
                    <a:pt x="249381" y="295565"/>
                  </a:cubicBezTo>
                  <a:cubicBezTo>
                    <a:pt x="182299" y="300069"/>
                    <a:pt x="74486" y="287983"/>
                    <a:pt x="0" y="295565"/>
                  </a:cubicBezTo>
                  <a:cubicBezTo>
                    <a:pt x="6114" y="227983"/>
                    <a:pt x="-8553" y="71277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9772070" y="2215959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14643" y="5743"/>
                    <a:pt x="171080" y="1525"/>
                    <a:pt x="249381" y="0"/>
                  </a:cubicBezTo>
                  <a:cubicBezTo>
                    <a:pt x="235001" y="67165"/>
                    <a:pt x="254643" y="174867"/>
                    <a:pt x="249381" y="295565"/>
                  </a:cubicBezTo>
                  <a:cubicBezTo>
                    <a:pt x="157094" y="292227"/>
                    <a:pt x="79080" y="292559"/>
                    <a:pt x="0" y="295565"/>
                  </a:cubicBezTo>
                  <a:cubicBezTo>
                    <a:pt x="-13192" y="160564"/>
                    <a:pt x="2942" y="129599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61930" y="1572"/>
                    <a:pt x="164474" y="-10158"/>
                    <a:pt x="249381" y="0"/>
                  </a:cubicBezTo>
                  <a:cubicBezTo>
                    <a:pt x="242442" y="142795"/>
                    <a:pt x="240816" y="216221"/>
                    <a:pt x="249381" y="295565"/>
                  </a:cubicBezTo>
                  <a:cubicBezTo>
                    <a:pt x="188843" y="304642"/>
                    <a:pt x="69002" y="297706"/>
                    <a:pt x="0" y="295565"/>
                  </a:cubicBezTo>
                  <a:cubicBezTo>
                    <a:pt x="3602" y="186565"/>
                    <a:pt x="8245" y="119551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0021451" y="2215959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11305" y="8300"/>
                    <a:pt x="166132" y="-783"/>
                    <a:pt x="249381" y="0"/>
                  </a:cubicBezTo>
                  <a:cubicBezTo>
                    <a:pt x="246969" y="128979"/>
                    <a:pt x="253336" y="203798"/>
                    <a:pt x="249381" y="295565"/>
                  </a:cubicBezTo>
                  <a:cubicBezTo>
                    <a:pt x="196566" y="303671"/>
                    <a:pt x="110621" y="294027"/>
                    <a:pt x="0" y="295565"/>
                  </a:cubicBezTo>
                  <a:cubicBezTo>
                    <a:pt x="8104" y="182082"/>
                    <a:pt x="-6418" y="61015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09996" y="-402"/>
                    <a:pt x="127203" y="-5525"/>
                    <a:pt x="249381" y="0"/>
                  </a:cubicBezTo>
                  <a:cubicBezTo>
                    <a:pt x="242644" y="144708"/>
                    <a:pt x="242989" y="174778"/>
                    <a:pt x="249381" y="295565"/>
                  </a:cubicBezTo>
                  <a:cubicBezTo>
                    <a:pt x="156830" y="288512"/>
                    <a:pt x="60301" y="295122"/>
                    <a:pt x="0" y="295565"/>
                  </a:cubicBezTo>
                  <a:cubicBezTo>
                    <a:pt x="-7191" y="197612"/>
                    <a:pt x="-14722" y="100399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cxnSp>
          <p:nvCxnSpPr>
            <p:cNvPr id="32" name="直接箭头连接符 31"/>
            <p:cNvCxnSpPr/>
            <p:nvPr/>
          </p:nvCxnSpPr>
          <p:spPr>
            <a:xfrm>
              <a:off x="8395855" y="1915313"/>
              <a:ext cx="0" cy="300646"/>
            </a:xfrm>
            <a:prstGeom prst="straightConnector1">
              <a:avLst/>
            </a:prstGeom>
            <a:ln w="28575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/>
            <p:cNvCxnSpPr/>
            <p:nvPr/>
          </p:nvCxnSpPr>
          <p:spPr>
            <a:xfrm>
              <a:off x="8659092" y="1915313"/>
              <a:ext cx="0" cy="300646"/>
            </a:xfrm>
            <a:prstGeom prst="straightConnector1">
              <a:avLst/>
            </a:prstGeom>
            <a:ln w="28575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箭头连接符 33"/>
            <p:cNvCxnSpPr/>
            <p:nvPr/>
          </p:nvCxnSpPr>
          <p:spPr>
            <a:xfrm>
              <a:off x="8899237" y="1915313"/>
              <a:ext cx="0" cy="300646"/>
            </a:xfrm>
            <a:prstGeom prst="straightConnector1">
              <a:avLst/>
            </a:prstGeom>
            <a:ln w="28575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/>
            <p:cNvCxnSpPr/>
            <p:nvPr/>
          </p:nvCxnSpPr>
          <p:spPr>
            <a:xfrm>
              <a:off x="9148619" y="1915313"/>
              <a:ext cx="0" cy="300646"/>
            </a:xfrm>
            <a:prstGeom prst="straightConnector1">
              <a:avLst/>
            </a:prstGeom>
            <a:ln w="28575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文本框 58"/>
          <p:cNvSpPr txBox="1"/>
          <p:nvPr/>
        </p:nvSpPr>
        <p:spPr>
          <a:xfrm>
            <a:off x="5438100" y="2877695"/>
            <a:ext cx="5278112" cy="466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只有</a:t>
            </a:r>
            <a:r>
              <a:rPr lang="en-US" altLang="zh-CN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点余额，但扩张操作需要支付</a:t>
            </a:r>
            <a:r>
              <a:rPr lang="en-US" altLang="zh-CN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4</a:t>
            </a: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点代价，支付失败！</a:t>
            </a:r>
            <a:endParaRPr lang="en-US" altLang="zh-CN" sz="1600" b="1" dirty="0">
              <a:solidFill>
                <a:srgbClr val="FF0000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10636561" y="3010544"/>
            <a:ext cx="298522" cy="307156"/>
            <a:chOff x="5462028" y="2307342"/>
            <a:chExt cx="2038958" cy="2010658"/>
          </a:xfrm>
        </p:grpSpPr>
        <p:grpSp>
          <p:nvGrpSpPr>
            <p:cNvPr id="61" name="组合 60"/>
            <p:cNvGrpSpPr/>
            <p:nvPr/>
          </p:nvGrpSpPr>
          <p:grpSpPr>
            <a:xfrm>
              <a:off x="5462028" y="2307342"/>
              <a:ext cx="2038958" cy="2010658"/>
              <a:chOff x="2901818" y="1784101"/>
              <a:chExt cx="2422655" cy="2389031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2901818" y="1784101"/>
                <a:ext cx="2422655" cy="2389031"/>
                <a:chOff x="1010949" y="3774321"/>
                <a:chExt cx="404426" cy="398813"/>
              </a:xfrm>
            </p:grpSpPr>
            <p:sp>
              <p:nvSpPr>
                <p:cNvPr id="73" name="矩形: 圆角 72"/>
                <p:cNvSpPr/>
                <p:nvPr/>
              </p:nvSpPr>
              <p:spPr>
                <a:xfrm rot="5400000">
                  <a:off x="1013755" y="3771515"/>
                  <a:ext cx="398813" cy="40442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F8249"/>
                </a:solidFill>
                <a:ln w="19050">
                  <a:solidFill>
                    <a:srgbClr val="32324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74" name="矩形: 圆角 73"/>
                <p:cNvSpPr/>
                <p:nvPr/>
              </p:nvSpPr>
              <p:spPr>
                <a:xfrm rot="5400000">
                  <a:off x="1030977" y="3788937"/>
                  <a:ext cx="341618" cy="34642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FDF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71" name="椭圆 62"/>
              <p:cNvSpPr/>
              <p:nvPr/>
            </p:nvSpPr>
            <p:spPr>
              <a:xfrm rot="10800000">
                <a:off x="3529489" y="2871403"/>
                <a:ext cx="1109787" cy="538145"/>
              </a:xfrm>
              <a:custGeom>
                <a:avLst/>
                <a:gdLst>
                  <a:gd name="connsiteX0" fmla="*/ 0 w 665761"/>
                  <a:gd name="connsiteY0" fmla="*/ 164859 h 329717"/>
                  <a:gd name="connsiteX1" fmla="*/ 332881 w 665761"/>
                  <a:gd name="connsiteY1" fmla="*/ 0 h 329717"/>
                  <a:gd name="connsiteX2" fmla="*/ 665762 w 665761"/>
                  <a:gd name="connsiteY2" fmla="*/ 164859 h 329717"/>
                  <a:gd name="connsiteX3" fmla="*/ 332881 w 665761"/>
                  <a:gd name="connsiteY3" fmla="*/ 329718 h 329717"/>
                  <a:gd name="connsiteX4" fmla="*/ 0 w 665761"/>
                  <a:gd name="connsiteY4" fmla="*/ 164859 h 329717"/>
                  <a:gd name="connsiteX0-1" fmla="*/ 0 w 675015"/>
                  <a:gd name="connsiteY0-2" fmla="*/ 20607 h 185466"/>
                  <a:gd name="connsiteX1-3" fmla="*/ 665762 w 675015"/>
                  <a:gd name="connsiteY1-4" fmla="*/ 20607 h 185466"/>
                  <a:gd name="connsiteX2-5" fmla="*/ 332881 w 675015"/>
                  <a:gd name="connsiteY2-6" fmla="*/ 185466 h 185466"/>
                  <a:gd name="connsiteX3-7" fmla="*/ 0 w 675015"/>
                  <a:gd name="connsiteY3-8" fmla="*/ 20607 h 185466"/>
                  <a:gd name="connsiteX0-9" fmla="*/ 12835 w 804766"/>
                  <a:gd name="connsiteY0-10" fmla="*/ 137654 h 304925"/>
                  <a:gd name="connsiteX1-11" fmla="*/ 799247 w 804766"/>
                  <a:gd name="connsiteY1-12" fmla="*/ 4304 h 304925"/>
                  <a:gd name="connsiteX2-13" fmla="*/ 345716 w 804766"/>
                  <a:gd name="connsiteY2-14" fmla="*/ 302513 h 304925"/>
                  <a:gd name="connsiteX3-15" fmla="*/ 12835 w 804766"/>
                  <a:gd name="connsiteY3-16" fmla="*/ 137654 h 304925"/>
                  <a:gd name="connsiteX0-17" fmla="*/ 10522 w 891549"/>
                  <a:gd name="connsiteY0-18" fmla="*/ 36990 h 319346"/>
                  <a:gd name="connsiteX1-19" fmla="*/ 885834 w 891549"/>
                  <a:gd name="connsiteY1-20" fmla="*/ 21115 h 319346"/>
                  <a:gd name="connsiteX2-21" fmla="*/ 432303 w 891549"/>
                  <a:gd name="connsiteY2-22" fmla="*/ 319324 h 319346"/>
                  <a:gd name="connsiteX3-23" fmla="*/ 10522 w 891549"/>
                  <a:gd name="connsiteY3-24" fmla="*/ 36990 h 319346"/>
                  <a:gd name="connsiteX0-25" fmla="*/ 14682 w 898060"/>
                  <a:gd name="connsiteY0-26" fmla="*/ 36990 h 319762"/>
                  <a:gd name="connsiteX1-27" fmla="*/ 889994 w 898060"/>
                  <a:gd name="connsiteY1-28" fmla="*/ 21115 h 319762"/>
                  <a:gd name="connsiteX2-29" fmla="*/ 436463 w 898060"/>
                  <a:gd name="connsiteY2-30" fmla="*/ 319324 h 319762"/>
                  <a:gd name="connsiteX3-31" fmla="*/ 14682 w 898060"/>
                  <a:gd name="connsiteY3-32" fmla="*/ 36990 h 319762"/>
                  <a:gd name="connsiteX0-33" fmla="*/ 9650 w 935230"/>
                  <a:gd name="connsiteY0-34" fmla="*/ 36990 h 319346"/>
                  <a:gd name="connsiteX1-35" fmla="*/ 929412 w 935230"/>
                  <a:gd name="connsiteY1-36" fmla="*/ 21115 h 319346"/>
                  <a:gd name="connsiteX2-37" fmla="*/ 475881 w 935230"/>
                  <a:gd name="connsiteY2-38" fmla="*/ 319324 h 319346"/>
                  <a:gd name="connsiteX3-39" fmla="*/ 9650 w 935230"/>
                  <a:gd name="connsiteY3-40" fmla="*/ 36990 h 319346"/>
                  <a:gd name="connsiteX0-41" fmla="*/ 12522 w 940134"/>
                  <a:gd name="connsiteY0-42" fmla="*/ 36990 h 319762"/>
                  <a:gd name="connsiteX1-43" fmla="*/ 932284 w 940134"/>
                  <a:gd name="connsiteY1-44" fmla="*/ 21115 h 319762"/>
                  <a:gd name="connsiteX2-45" fmla="*/ 478753 w 940134"/>
                  <a:gd name="connsiteY2-46" fmla="*/ 319324 h 319762"/>
                  <a:gd name="connsiteX3-47" fmla="*/ 12522 w 940134"/>
                  <a:gd name="connsiteY3-48" fmla="*/ 36990 h 3197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940134" h="319762">
                    <a:moveTo>
                      <a:pt x="12522" y="36990"/>
                    </a:moveTo>
                    <a:cubicBezTo>
                      <a:pt x="88111" y="-12712"/>
                      <a:pt x="876804" y="-6361"/>
                      <a:pt x="932284" y="21115"/>
                    </a:cubicBezTo>
                    <a:cubicBezTo>
                      <a:pt x="987764" y="48592"/>
                      <a:pt x="739997" y="307153"/>
                      <a:pt x="478753" y="319324"/>
                    </a:cubicBezTo>
                    <a:cubicBezTo>
                      <a:pt x="217509" y="331495"/>
                      <a:pt x="-63067" y="86692"/>
                      <a:pt x="12522" y="36990"/>
                    </a:cubicBezTo>
                    <a:close/>
                  </a:path>
                </a:pathLst>
              </a:custGeom>
              <a:solidFill>
                <a:srgbClr val="AC273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72" name="椭圆 62"/>
              <p:cNvSpPr/>
              <p:nvPr/>
            </p:nvSpPr>
            <p:spPr>
              <a:xfrm flipV="1">
                <a:off x="3677386" y="3158368"/>
                <a:ext cx="826172" cy="257274"/>
              </a:xfrm>
              <a:custGeom>
                <a:avLst/>
                <a:gdLst>
                  <a:gd name="connsiteX0" fmla="*/ 0 w 665761"/>
                  <a:gd name="connsiteY0" fmla="*/ 164859 h 329717"/>
                  <a:gd name="connsiteX1" fmla="*/ 332881 w 665761"/>
                  <a:gd name="connsiteY1" fmla="*/ 0 h 329717"/>
                  <a:gd name="connsiteX2" fmla="*/ 665762 w 665761"/>
                  <a:gd name="connsiteY2" fmla="*/ 164859 h 329717"/>
                  <a:gd name="connsiteX3" fmla="*/ 332881 w 665761"/>
                  <a:gd name="connsiteY3" fmla="*/ 329718 h 329717"/>
                  <a:gd name="connsiteX4" fmla="*/ 0 w 665761"/>
                  <a:gd name="connsiteY4" fmla="*/ 164859 h 329717"/>
                  <a:gd name="connsiteX0-1" fmla="*/ 0 w 675015"/>
                  <a:gd name="connsiteY0-2" fmla="*/ 20607 h 185466"/>
                  <a:gd name="connsiteX1-3" fmla="*/ 665762 w 675015"/>
                  <a:gd name="connsiteY1-4" fmla="*/ 20607 h 185466"/>
                  <a:gd name="connsiteX2-5" fmla="*/ 332881 w 675015"/>
                  <a:gd name="connsiteY2-6" fmla="*/ 185466 h 185466"/>
                  <a:gd name="connsiteX3-7" fmla="*/ 0 w 675015"/>
                  <a:gd name="connsiteY3-8" fmla="*/ 20607 h 185466"/>
                  <a:gd name="connsiteX0-9" fmla="*/ 12835 w 804766"/>
                  <a:gd name="connsiteY0-10" fmla="*/ 137654 h 304925"/>
                  <a:gd name="connsiteX1-11" fmla="*/ 799247 w 804766"/>
                  <a:gd name="connsiteY1-12" fmla="*/ 4304 h 304925"/>
                  <a:gd name="connsiteX2-13" fmla="*/ 345716 w 804766"/>
                  <a:gd name="connsiteY2-14" fmla="*/ 302513 h 304925"/>
                  <a:gd name="connsiteX3-15" fmla="*/ 12835 w 804766"/>
                  <a:gd name="connsiteY3-16" fmla="*/ 137654 h 304925"/>
                  <a:gd name="connsiteX0-17" fmla="*/ 10522 w 891549"/>
                  <a:gd name="connsiteY0-18" fmla="*/ 36990 h 319346"/>
                  <a:gd name="connsiteX1-19" fmla="*/ 885834 w 891549"/>
                  <a:gd name="connsiteY1-20" fmla="*/ 21115 h 319346"/>
                  <a:gd name="connsiteX2-21" fmla="*/ 432303 w 891549"/>
                  <a:gd name="connsiteY2-22" fmla="*/ 319324 h 319346"/>
                  <a:gd name="connsiteX3-23" fmla="*/ 10522 w 891549"/>
                  <a:gd name="connsiteY3-24" fmla="*/ 36990 h 319346"/>
                  <a:gd name="connsiteX0-25" fmla="*/ 14682 w 898060"/>
                  <a:gd name="connsiteY0-26" fmla="*/ 36990 h 319762"/>
                  <a:gd name="connsiteX1-27" fmla="*/ 889994 w 898060"/>
                  <a:gd name="connsiteY1-28" fmla="*/ 21115 h 319762"/>
                  <a:gd name="connsiteX2-29" fmla="*/ 436463 w 898060"/>
                  <a:gd name="connsiteY2-30" fmla="*/ 319324 h 319762"/>
                  <a:gd name="connsiteX3-31" fmla="*/ 14682 w 898060"/>
                  <a:gd name="connsiteY3-32" fmla="*/ 36990 h 319762"/>
                  <a:gd name="connsiteX0-33" fmla="*/ 9650 w 935230"/>
                  <a:gd name="connsiteY0-34" fmla="*/ 36990 h 319346"/>
                  <a:gd name="connsiteX1-35" fmla="*/ 929412 w 935230"/>
                  <a:gd name="connsiteY1-36" fmla="*/ 21115 h 319346"/>
                  <a:gd name="connsiteX2-37" fmla="*/ 475881 w 935230"/>
                  <a:gd name="connsiteY2-38" fmla="*/ 319324 h 319346"/>
                  <a:gd name="connsiteX3-39" fmla="*/ 9650 w 935230"/>
                  <a:gd name="connsiteY3-40" fmla="*/ 36990 h 319346"/>
                  <a:gd name="connsiteX0-41" fmla="*/ 12522 w 940134"/>
                  <a:gd name="connsiteY0-42" fmla="*/ 36990 h 319762"/>
                  <a:gd name="connsiteX1-43" fmla="*/ 932284 w 940134"/>
                  <a:gd name="connsiteY1-44" fmla="*/ 21115 h 319762"/>
                  <a:gd name="connsiteX2-45" fmla="*/ 478753 w 940134"/>
                  <a:gd name="connsiteY2-46" fmla="*/ 319324 h 319762"/>
                  <a:gd name="connsiteX3-47" fmla="*/ 12522 w 940134"/>
                  <a:gd name="connsiteY3-48" fmla="*/ 36990 h 319762"/>
                  <a:gd name="connsiteX0-49" fmla="*/ 2334 w 695469"/>
                  <a:gd name="connsiteY0-50" fmla="*/ 2193 h 287820"/>
                  <a:gd name="connsiteX1-51" fmla="*/ 683971 w 695469"/>
                  <a:gd name="connsiteY1-52" fmla="*/ 154159 h 287820"/>
                  <a:gd name="connsiteX2-53" fmla="*/ 468565 w 695469"/>
                  <a:gd name="connsiteY2-54" fmla="*/ 284527 h 287820"/>
                  <a:gd name="connsiteX3-55" fmla="*/ 2334 w 695469"/>
                  <a:gd name="connsiteY3-56" fmla="*/ 2193 h 287820"/>
                  <a:gd name="connsiteX0-57" fmla="*/ 2968 w 723484"/>
                  <a:gd name="connsiteY0-58" fmla="*/ 3323 h 287828"/>
                  <a:gd name="connsiteX1-59" fmla="*/ 713180 w 723484"/>
                  <a:gd name="connsiteY1-60" fmla="*/ 133205 h 287828"/>
                  <a:gd name="connsiteX2-61" fmla="*/ 469199 w 723484"/>
                  <a:gd name="connsiteY2-62" fmla="*/ 285657 h 287828"/>
                  <a:gd name="connsiteX3-63" fmla="*/ 2968 w 723484"/>
                  <a:gd name="connsiteY3-64" fmla="*/ 3323 h 287828"/>
                  <a:gd name="connsiteX0-65" fmla="*/ 2968 w 723484"/>
                  <a:gd name="connsiteY0-66" fmla="*/ 3323 h 287829"/>
                  <a:gd name="connsiteX1-67" fmla="*/ 713180 w 723484"/>
                  <a:gd name="connsiteY1-68" fmla="*/ 133205 h 287829"/>
                  <a:gd name="connsiteX2-69" fmla="*/ 469199 w 723484"/>
                  <a:gd name="connsiteY2-70" fmla="*/ 285657 h 287829"/>
                  <a:gd name="connsiteX3-71" fmla="*/ 2968 w 723484"/>
                  <a:gd name="connsiteY3-72" fmla="*/ 3323 h 287829"/>
                  <a:gd name="connsiteX0-73" fmla="*/ 2968 w 723484"/>
                  <a:gd name="connsiteY0-74" fmla="*/ 3323 h 287829"/>
                  <a:gd name="connsiteX1-75" fmla="*/ 713180 w 723484"/>
                  <a:gd name="connsiteY1-76" fmla="*/ 133205 h 287829"/>
                  <a:gd name="connsiteX2-77" fmla="*/ 469199 w 723484"/>
                  <a:gd name="connsiteY2-78" fmla="*/ 285657 h 287829"/>
                  <a:gd name="connsiteX3-79" fmla="*/ 2968 w 723484"/>
                  <a:gd name="connsiteY3-80" fmla="*/ 3323 h 287829"/>
                  <a:gd name="connsiteX0-81" fmla="*/ 5378 w 499070"/>
                  <a:gd name="connsiteY0-82" fmla="*/ 58877 h 160722"/>
                  <a:gd name="connsiteX1-83" fmla="*/ 490165 w 499070"/>
                  <a:gd name="connsiteY1-84" fmla="*/ 7667 h 160722"/>
                  <a:gd name="connsiteX2-85" fmla="*/ 246184 w 499070"/>
                  <a:gd name="connsiteY2-86" fmla="*/ 160119 h 160722"/>
                  <a:gd name="connsiteX3-87" fmla="*/ 5378 w 499070"/>
                  <a:gd name="connsiteY3-88" fmla="*/ 58877 h 160722"/>
                  <a:gd name="connsiteX0-89" fmla="*/ 5773 w 480313"/>
                  <a:gd name="connsiteY0-90" fmla="*/ 9493 h 194822"/>
                  <a:gd name="connsiteX1-91" fmla="*/ 471510 w 480313"/>
                  <a:gd name="connsiteY1-92" fmla="*/ 42203 h 194822"/>
                  <a:gd name="connsiteX2-93" fmla="*/ 227529 w 480313"/>
                  <a:gd name="connsiteY2-94" fmla="*/ 194655 h 194822"/>
                  <a:gd name="connsiteX3-95" fmla="*/ 5773 w 480313"/>
                  <a:gd name="connsiteY3-96" fmla="*/ 9493 h 194822"/>
                  <a:gd name="connsiteX0-97" fmla="*/ 5773 w 480313"/>
                  <a:gd name="connsiteY0-98" fmla="*/ 9493 h 194821"/>
                  <a:gd name="connsiteX1-99" fmla="*/ 471510 w 480313"/>
                  <a:gd name="connsiteY1-100" fmla="*/ 42203 h 194821"/>
                  <a:gd name="connsiteX2-101" fmla="*/ 227529 w 480313"/>
                  <a:gd name="connsiteY2-102" fmla="*/ 194655 h 194821"/>
                  <a:gd name="connsiteX3-103" fmla="*/ 5773 w 480313"/>
                  <a:gd name="connsiteY3-104" fmla="*/ 9493 h 194821"/>
                  <a:gd name="connsiteX0-105" fmla="*/ 6036 w 471051"/>
                  <a:gd name="connsiteY0-106" fmla="*/ 10310 h 191221"/>
                  <a:gd name="connsiteX1-107" fmla="*/ 462248 w 471051"/>
                  <a:gd name="connsiteY1-108" fmla="*/ 38603 h 191221"/>
                  <a:gd name="connsiteX2-109" fmla="*/ 218267 w 471051"/>
                  <a:gd name="connsiteY2-110" fmla="*/ 191055 h 191221"/>
                  <a:gd name="connsiteX3-111" fmla="*/ 6036 w 471051"/>
                  <a:gd name="connsiteY3-112" fmla="*/ 10310 h 191221"/>
                  <a:gd name="connsiteX0-113" fmla="*/ 6036 w 462304"/>
                  <a:gd name="connsiteY0-114" fmla="*/ 56789 h 237705"/>
                  <a:gd name="connsiteX1-115" fmla="*/ 232777 w 462304"/>
                  <a:gd name="connsiteY1-116" fmla="*/ 485 h 237705"/>
                  <a:gd name="connsiteX2-117" fmla="*/ 462248 w 462304"/>
                  <a:gd name="connsiteY2-118" fmla="*/ 85082 h 237705"/>
                  <a:gd name="connsiteX3-119" fmla="*/ 218267 w 462304"/>
                  <a:gd name="connsiteY3-120" fmla="*/ 237534 h 237705"/>
                  <a:gd name="connsiteX4-121" fmla="*/ 6036 w 462304"/>
                  <a:gd name="connsiteY4-122" fmla="*/ 56789 h 237705"/>
                  <a:gd name="connsiteX0-123" fmla="*/ 6036 w 452783"/>
                  <a:gd name="connsiteY0-124" fmla="*/ 56790 h 237758"/>
                  <a:gd name="connsiteX1-125" fmla="*/ 232777 w 452783"/>
                  <a:gd name="connsiteY1-126" fmla="*/ 486 h 237758"/>
                  <a:gd name="connsiteX2-127" fmla="*/ 452723 w 452783"/>
                  <a:gd name="connsiteY2-128" fmla="*/ 116002 h 237758"/>
                  <a:gd name="connsiteX3-129" fmla="*/ 218267 w 452783"/>
                  <a:gd name="connsiteY3-130" fmla="*/ 237535 h 237758"/>
                  <a:gd name="connsiteX4-131" fmla="*/ 6036 w 452783"/>
                  <a:gd name="connsiteY4-132" fmla="*/ 56790 h 237758"/>
                  <a:gd name="connsiteX0-133" fmla="*/ 5102 w 489949"/>
                  <a:gd name="connsiteY0-134" fmla="*/ 91879 h 237512"/>
                  <a:gd name="connsiteX1-135" fmla="*/ 269943 w 489949"/>
                  <a:gd name="connsiteY1-136" fmla="*/ 241 h 237512"/>
                  <a:gd name="connsiteX2-137" fmla="*/ 489889 w 489949"/>
                  <a:gd name="connsiteY2-138" fmla="*/ 115757 h 237512"/>
                  <a:gd name="connsiteX3-139" fmla="*/ 255433 w 489949"/>
                  <a:gd name="connsiteY3-140" fmla="*/ 237290 h 237512"/>
                  <a:gd name="connsiteX4-141" fmla="*/ 5102 w 489949"/>
                  <a:gd name="connsiteY4-142" fmla="*/ 91879 h 237512"/>
                  <a:gd name="connsiteX0-143" fmla="*/ 5237 w 490084"/>
                  <a:gd name="connsiteY0-144" fmla="*/ 91879 h 202296"/>
                  <a:gd name="connsiteX1-145" fmla="*/ 270078 w 490084"/>
                  <a:gd name="connsiteY1-146" fmla="*/ 241 h 202296"/>
                  <a:gd name="connsiteX2-147" fmla="*/ 490024 w 490084"/>
                  <a:gd name="connsiteY2-148" fmla="*/ 115757 h 202296"/>
                  <a:gd name="connsiteX3-149" fmla="*/ 249218 w 490084"/>
                  <a:gd name="connsiteY3-150" fmla="*/ 201954 h 202296"/>
                  <a:gd name="connsiteX4-151" fmla="*/ 5237 w 490084"/>
                  <a:gd name="connsiteY4-152" fmla="*/ 91879 h 202296"/>
                  <a:gd name="connsiteX0-153" fmla="*/ 5237 w 535340"/>
                  <a:gd name="connsiteY0-154" fmla="*/ 91879 h 202103"/>
                  <a:gd name="connsiteX1-155" fmla="*/ 270078 w 535340"/>
                  <a:gd name="connsiteY1-156" fmla="*/ 241 h 202103"/>
                  <a:gd name="connsiteX2-157" fmla="*/ 535294 w 535340"/>
                  <a:gd name="connsiteY2-158" fmla="*/ 31788 h 202103"/>
                  <a:gd name="connsiteX3-159" fmla="*/ 249218 w 535340"/>
                  <a:gd name="connsiteY3-160" fmla="*/ 201954 h 202103"/>
                  <a:gd name="connsiteX4-161" fmla="*/ 5237 w 535340"/>
                  <a:gd name="connsiteY4-162" fmla="*/ 91879 h 202103"/>
                  <a:gd name="connsiteX0-163" fmla="*/ 4586 w 568641"/>
                  <a:gd name="connsiteY0-164" fmla="*/ 40087 h 202792"/>
                  <a:gd name="connsiteX1-165" fmla="*/ 303379 w 568641"/>
                  <a:gd name="connsiteY1-166" fmla="*/ 930 h 202792"/>
                  <a:gd name="connsiteX2-167" fmla="*/ 568595 w 568641"/>
                  <a:gd name="connsiteY2-168" fmla="*/ 32477 h 202792"/>
                  <a:gd name="connsiteX3-169" fmla="*/ 282519 w 568641"/>
                  <a:gd name="connsiteY3-170" fmla="*/ 202643 h 202792"/>
                  <a:gd name="connsiteX4-171" fmla="*/ 4586 w 568641"/>
                  <a:gd name="connsiteY4-172" fmla="*/ 40087 h 20279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21" y="connsiteY4-122"/>
                  </a:cxn>
                </a:cxnLst>
                <a:rect l="l" t="t" r="r" b="b"/>
                <a:pathLst>
                  <a:path w="568641" h="202792">
                    <a:moveTo>
                      <a:pt x="4586" y="40087"/>
                    </a:moveTo>
                    <a:cubicBezTo>
                      <a:pt x="8063" y="9413"/>
                      <a:pt x="227344" y="-3785"/>
                      <a:pt x="303379" y="930"/>
                    </a:cubicBezTo>
                    <a:cubicBezTo>
                      <a:pt x="379414" y="5645"/>
                      <a:pt x="572072" y="1803"/>
                      <a:pt x="568595" y="32477"/>
                    </a:cubicBezTo>
                    <a:cubicBezTo>
                      <a:pt x="565118" y="63151"/>
                      <a:pt x="360142" y="208095"/>
                      <a:pt x="282519" y="202643"/>
                    </a:cubicBezTo>
                    <a:cubicBezTo>
                      <a:pt x="204896" y="197191"/>
                      <a:pt x="-36077" y="65496"/>
                      <a:pt x="4586" y="40087"/>
                    </a:cubicBezTo>
                    <a:close/>
                  </a:path>
                </a:pathLst>
              </a:custGeom>
              <a:solidFill>
                <a:srgbClr val="EF531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sp>
          <p:nvSpPr>
            <p:cNvPr id="62" name="矩形 61"/>
            <p:cNvSpPr/>
            <p:nvPr/>
          </p:nvSpPr>
          <p:spPr>
            <a:xfrm>
              <a:off x="5794866" y="2992665"/>
              <a:ext cx="425450" cy="114888"/>
            </a:xfrm>
            <a:prstGeom prst="rect">
              <a:avLst/>
            </a:prstGeom>
            <a:solidFill>
              <a:srgbClr val="54488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3" name="空心弧 52"/>
            <p:cNvSpPr/>
            <p:nvPr/>
          </p:nvSpPr>
          <p:spPr>
            <a:xfrm rot="1830084" flipH="1" flipV="1">
              <a:off x="6620286" y="2713356"/>
              <a:ext cx="488540" cy="170716"/>
            </a:xfrm>
            <a:custGeom>
              <a:avLst/>
              <a:gdLst>
                <a:gd name="connsiteX0" fmla="*/ 15844 w 512865"/>
                <a:gd name="connsiteY0" fmla="*/ 152667 h 466912"/>
                <a:gd name="connsiteX1" fmla="*/ 256322 w 512865"/>
                <a:gd name="connsiteY1" fmla="*/ 0 h 466912"/>
                <a:gd name="connsiteX2" fmla="*/ 496931 w 512865"/>
                <a:gd name="connsiteY2" fmla="*/ 152443 h 466912"/>
                <a:gd name="connsiteX3" fmla="*/ 405098 w 512865"/>
                <a:gd name="connsiteY3" fmla="*/ 183377 h 466912"/>
                <a:gd name="connsiteX4" fmla="*/ 256368 w 512865"/>
                <a:gd name="connsiteY4" fmla="*/ 96674 h 466912"/>
                <a:gd name="connsiteX5" fmla="*/ 107705 w 512865"/>
                <a:gd name="connsiteY5" fmla="*/ 183513 h 466912"/>
                <a:gd name="connsiteX6" fmla="*/ 15844 w 512865"/>
                <a:gd name="connsiteY6" fmla="*/ 152667 h 466912"/>
                <a:gd name="connsiteX0-1" fmla="*/ 0 w 481653"/>
                <a:gd name="connsiteY0-2" fmla="*/ 152667 h 192359"/>
                <a:gd name="connsiteX1-3" fmla="*/ 240478 w 481653"/>
                <a:gd name="connsiteY1-4" fmla="*/ 0 h 192359"/>
                <a:gd name="connsiteX2-5" fmla="*/ 481087 w 481653"/>
                <a:gd name="connsiteY2-6" fmla="*/ 152443 h 192359"/>
                <a:gd name="connsiteX3-7" fmla="*/ 389254 w 481653"/>
                <a:gd name="connsiteY3-8" fmla="*/ 183377 h 192359"/>
                <a:gd name="connsiteX4-9" fmla="*/ 240524 w 481653"/>
                <a:gd name="connsiteY4-10" fmla="*/ 96674 h 192359"/>
                <a:gd name="connsiteX5-11" fmla="*/ 91861 w 481653"/>
                <a:gd name="connsiteY5-12" fmla="*/ 183513 h 192359"/>
                <a:gd name="connsiteX6-13" fmla="*/ 0 w 481653"/>
                <a:gd name="connsiteY6-14" fmla="*/ 152667 h 192359"/>
                <a:gd name="connsiteX0-15" fmla="*/ 0 w 481765"/>
                <a:gd name="connsiteY0-16" fmla="*/ 152667 h 211450"/>
                <a:gd name="connsiteX1-17" fmla="*/ 240478 w 481765"/>
                <a:gd name="connsiteY1-18" fmla="*/ 0 h 211450"/>
                <a:gd name="connsiteX2-19" fmla="*/ 481087 w 481765"/>
                <a:gd name="connsiteY2-20" fmla="*/ 152443 h 211450"/>
                <a:gd name="connsiteX3-21" fmla="*/ 389254 w 481765"/>
                <a:gd name="connsiteY3-22" fmla="*/ 183377 h 211450"/>
                <a:gd name="connsiteX4-23" fmla="*/ 240524 w 481765"/>
                <a:gd name="connsiteY4-24" fmla="*/ 96674 h 211450"/>
                <a:gd name="connsiteX5-25" fmla="*/ 91861 w 481765"/>
                <a:gd name="connsiteY5-26" fmla="*/ 183513 h 211450"/>
                <a:gd name="connsiteX6-27" fmla="*/ 0 w 481765"/>
                <a:gd name="connsiteY6-28" fmla="*/ 152667 h 211450"/>
                <a:gd name="connsiteX0-29" fmla="*/ 0 w 481765"/>
                <a:gd name="connsiteY0-30" fmla="*/ 152667 h 211450"/>
                <a:gd name="connsiteX1-31" fmla="*/ 240478 w 481765"/>
                <a:gd name="connsiteY1-32" fmla="*/ 0 h 211450"/>
                <a:gd name="connsiteX2-33" fmla="*/ 481087 w 481765"/>
                <a:gd name="connsiteY2-34" fmla="*/ 152443 h 211450"/>
                <a:gd name="connsiteX3-35" fmla="*/ 389254 w 481765"/>
                <a:gd name="connsiteY3-36" fmla="*/ 183377 h 211450"/>
                <a:gd name="connsiteX4-37" fmla="*/ 240524 w 481765"/>
                <a:gd name="connsiteY4-38" fmla="*/ 96674 h 211450"/>
                <a:gd name="connsiteX5-39" fmla="*/ 91861 w 481765"/>
                <a:gd name="connsiteY5-40" fmla="*/ 183513 h 211450"/>
                <a:gd name="connsiteX6-41" fmla="*/ 0 w 481765"/>
                <a:gd name="connsiteY6-42" fmla="*/ 152667 h 211450"/>
                <a:gd name="connsiteX0-43" fmla="*/ 3242 w 485007"/>
                <a:gd name="connsiteY0-44" fmla="*/ 152667 h 216408"/>
                <a:gd name="connsiteX1-45" fmla="*/ 243720 w 485007"/>
                <a:gd name="connsiteY1-46" fmla="*/ 0 h 216408"/>
                <a:gd name="connsiteX2-47" fmla="*/ 484329 w 485007"/>
                <a:gd name="connsiteY2-48" fmla="*/ 152443 h 216408"/>
                <a:gd name="connsiteX3-49" fmla="*/ 392496 w 485007"/>
                <a:gd name="connsiteY3-50" fmla="*/ 183377 h 216408"/>
                <a:gd name="connsiteX4-51" fmla="*/ 243766 w 485007"/>
                <a:gd name="connsiteY4-52" fmla="*/ 96674 h 216408"/>
                <a:gd name="connsiteX5-53" fmla="*/ 95103 w 485007"/>
                <a:gd name="connsiteY5-54" fmla="*/ 183513 h 216408"/>
                <a:gd name="connsiteX6-55" fmla="*/ 3242 w 485007"/>
                <a:gd name="connsiteY6-56" fmla="*/ 152667 h 216408"/>
                <a:gd name="connsiteX0-57" fmla="*/ 3242 w 485007"/>
                <a:gd name="connsiteY0-58" fmla="*/ 152667 h 216408"/>
                <a:gd name="connsiteX1-59" fmla="*/ 243720 w 485007"/>
                <a:gd name="connsiteY1-60" fmla="*/ 0 h 216408"/>
                <a:gd name="connsiteX2-61" fmla="*/ 484329 w 485007"/>
                <a:gd name="connsiteY2-62" fmla="*/ 152443 h 216408"/>
                <a:gd name="connsiteX3-63" fmla="*/ 392496 w 485007"/>
                <a:gd name="connsiteY3-64" fmla="*/ 183377 h 216408"/>
                <a:gd name="connsiteX4-65" fmla="*/ 243765 w 485007"/>
                <a:gd name="connsiteY4-66" fmla="*/ 65835 h 216408"/>
                <a:gd name="connsiteX5-67" fmla="*/ 95103 w 485007"/>
                <a:gd name="connsiteY5-68" fmla="*/ 183513 h 216408"/>
                <a:gd name="connsiteX6-69" fmla="*/ 3242 w 485007"/>
                <a:gd name="connsiteY6-70" fmla="*/ 152667 h 216408"/>
                <a:gd name="connsiteX0-71" fmla="*/ 3242 w 485007"/>
                <a:gd name="connsiteY0-72" fmla="*/ 152667 h 216408"/>
                <a:gd name="connsiteX1-73" fmla="*/ 243720 w 485007"/>
                <a:gd name="connsiteY1-74" fmla="*/ 0 h 216408"/>
                <a:gd name="connsiteX2-75" fmla="*/ 484329 w 485007"/>
                <a:gd name="connsiteY2-76" fmla="*/ 152443 h 216408"/>
                <a:gd name="connsiteX3-77" fmla="*/ 392496 w 485007"/>
                <a:gd name="connsiteY3-78" fmla="*/ 183377 h 216408"/>
                <a:gd name="connsiteX4-79" fmla="*/ 248804 w 485007"/>
                <a:gd name="connsiteY4-80" fmla="*/ 79541 h 216408"/>
                <a:gd name="connsiteX5-81" fmla="*/ 95103 w 485007"/>
                <a:gd name="connsiteY5-82" fmla="*/ 183513 h 216408"/>
                <a:gd name="connsiteX6-83" fmla="*/ 3242 w 485007"/>
                <a:gd name="connsiteY6-84" fmla="*/ 152667 h 216408"/>
                <a:gd name="connsiteX0-85" fmla="*/ 3242 w 485007"/>
                <a:gd name="connsiteY0-86" fmla="*/ 152667 h 216408"/>
                <a:gd name="connsiteX1-87" fmla="*/ 243720 w 485007"/>
                <a:gd name="connsiteY1-88" fmla="*/ 0 h 216408"/>
                <a:gd name="connsiteX2-89" fmla="*/ 484329 w 485007"/>
                <a:gd name="connsiteY2-90" fmla="*/ 152443 h 216408"/>
                <a:gd name="connsiteX3-91" fmla="*/ 392496 w 485007"/>
                <a:gd name="connsiteY3-92" fmla="*/ 183377 h 216408"/>
                <a:gd name="connsiteX4-93" fmla="*/ 248804 w 485007"/>
                <a:gd name="connsiteY4-94" fmla="*/ 79541 h 216408"/>
                <a:gd name="connsiteX5-95" fmla="*/ 95103 w 485007"/>
                <a:gd name="connsiteY5-96" fmla="*/ 183513 h 216408"/>
                <a:gd name="connsiteX6-97" fmla="*/ 3242 w 485007"/>
                <a:gd name="connsiteY6-98" fmla="*/ 152667 h 216408"/>
                <a:gd name="connsiteX0-99" fmla="*/ 3242 w 485007"/>
                <a:gd name="connsiteY0-100" fmla="*/ 152667 h 216408"/>
                <a:gd name="connsiteX1-101" fmla="*/ 243720 w 485007"/>
                <a:gd name="connsiteY1-102" fmla="*/ 0 h 216408"/>
                <a:gd name="connsiteX2-103" fmla="*/ 484329 w 485007"/>
                <a:gd name="connsiteY2-104" fmla="*/ 152443 h 216408"/>
                <a:gd name="connsiteX3-105" fmla="*/ 392496 w 485007"/>
                <a:gd name="connsiteY3-106" fmla="*/ 183377 h 216408"/>
                <a:gd name="connsiteX4-107" fmla="*/ 248804 w 485007"/>
                <a:gd name="connsiteY4-108" fmla="*/ 79541 h 216408"/>
                <a:gd name="connsiteX5-109" fmla="*/ 95103 w 485007"/>
                <a:gd name="connsiteY5-110" fmla="*/ 183513 h 216408"/>
                <a:gd name="connsiteX6-111" fmla="*/ 3242 w 485007"/>
                <a:gd name="connsiteY6-112" fmla="*/ 152667 h 216408"/>
                <a:gd name="connsiteX0-113" fmla="*/ 3242 w 485007"/>
                <a:gd name="connsiteY0-114" fmla="*/ 152667 h 216408"/>
                <a:gd name="connsiteX1-115" fmla="*/ 243720 w 485007"/>
                <a:gd name="connsiteY1-116" fmla="*/ 0 h 216408"/>
                <a:gd name="connsiteX2-117" fmla="*/ 484329 w 485007"/>
                <a:gd name="connsiteY2-118" fmla="*/ 152443 h 216408"/>
                <a:gd name="connsiteX3-119" fmla="*/ 392496 w 485007"/>
                <a:gd name="connsiteY3-120" fmla="*/ 183377 h 216408"/>
                <a:gd name="connsiteX4-121" fmla="*/ 248804 w 485007"/>
                <a:gd name="connsiteY4-122" fmla="*/ 79541 h 216408"/>
                <a:gd name="connsiteX5-123" fmla="*/ 95103 w 485007"/>
                <a:gd name="connsiteY5-124" fmla="*/ 183513 h 216408"/>
                <a:gd name="connsiteX6-125" fmla="*/ 3242 w 485007"/>
                <a:gd name="connsiteY6-126" fmla="*/ 152667 h 216408"/>
                <a:gd name="connsiteX0-127" fmla="*/ 3242 w 485007"/>
                <a:gd name="connsiteY0-128" fmla="*/ 152896 h 216637"/>
                <a:gd name="connsiteX1-129" fmla="*/ 243720 w 485007"/>
                <a:gd name="connsiteY1-130" fmla="*/ 229 h 216637"/>
                <a:gd name="connsiteX2-131" fmla="*/ 484329 w 485007"/>
                <a:gd name="connsiteY2-132" fmla="*/ 152672 h 216637"/>
                <a:gd name="connsiteX3-133" fmla="*/ 392496 w 485007"/>
                <a:gd name="connsiteY3-134" fmla="*/ 183606 h 216637"/>
                <a:gd name="connsiteX4-135" fmla="*/ 248804 w 485007"/>
                <a:gd name="connsiteY4-136" fmla="*/ 79770 h 216637"/>
                <a:gd name="connsiteX5-137" fmla="*/ 95103 w 485007"/>
                <a:gd name="connsiteY5-138" fmla="*/ 183742 h 216637"/>
                <a:gd name="connsiteX6-139" fmla="*/ 3242 w 485007"/>
                <a:gd name="connsiteY6-140" fmla="*/ 152896 h 216637"/>
                <a:gd name="connsiteX0-141" fmla="*/ 3242 w 485007"/>
                <a:gd name="connsiteY0-142" fmla="*/ 152951 h 216692"/>
                <a:gd name="connsiteX1-143" fmla="*/ 243720 w 485007"/>
                <a:gd name="connsiteY1-144" fmla="*/ 284 h 216692"/>
                <a:gd name="connsiteX2-145" fmla="*/ 484329 w 485007"/>
                <a:gd name="connsiteY2-146" fmla="*/ 152727 h 216692"/>
                <a:gd name="connsiteX3-147" fmla="*/ 392496 w 485007"/>
                <a:gd name="connsiteY3-148" fmla="*/ 183661 h 216692"/>
                <a:gd name="connsiteX4-149" fmla="*/ 248804 w 485007"/>
                <a:gd name="connsiteY4-150" fmla="*/ 79825 h 216692"/>
                <a:gd name="connsiteX5-151" fmla="*/ 95103 w 485007"/>
                <a:gd name="connsiteY5-152" fmla="*/ 183797 h 216692"/>
                <a:gd name="connsiteX6-153" fmla="*/ 3242 w 485007"/>
                <a:gd name="connsiteY6-154" fmla="*/ 152951 h 216692"/>
                <a:gd name="connsiteX0-155" fmla="*/ 3242 w 485007"/>
                <a:gd name="connsiteY0-156" fmla="*/ 152801 h 216542"/>
                <a:gd name="connsiteX1-157" fmla="*/ 243720 w 485007"/>
                <a:gd name="connsiteY1-158" fmla="*/ 134 h 216542"/>
                <a:gd name="connsiteX2-159" fmla="*/ 484329 w 485007"/>
                <a:gd name="connsiteY2-160" fmla="*/ 152577 h 216542"/>
                <a:gd name="connsiteX3-161" fmla="*/ 392496 w 485007"/>
                <a:gd name="connsiteY3-162" fmla="*/ 183511 h 216542"/>
                <a:gd name="connsiteX4-163" fmla="*/ 248804 w 485007"/>
                <a:gd name="connsiteY4-164" fmla="*/ 79675 h 216542"/>
                <a:gd name="connsiteX5-165" fmla="*/ 95103 w 485007"/>
                <a:gd name="connsiteY5-166" fmla="*/ 183647 h 216542"/>
                <a:gd name="connsiteX6-167" fmla="*/ 3242 w 485007"/>
                <a:gd name="connsiteY6-168" fmla="*/ 152801 h 216542"/>
                <a:gd name="connsiteX0-169" fmla="*/ 3242 w 749656"/>
                <a:gd name="connsiteY0-170" fmla="*/ 207221 h 270962"/>
                <a:gd name="connsiteX1-171" fmla="*/ 243720 w 749656"/>
                <a:gd name="connsiteY1-172" fmla="*/ 54554 h 270962"/>
                <a:gd name="connsiteX2-173" fmla="*/ 749528 w 749656"/>
                <a:gd name="connsiteY2-174" fmla="*/ 44263 h 270962"/>
                <a:gd name="connsiteX3-175" fmla="*/ 392496 w 749656"/>
                <a:gd name="connsiteY3-176" fmla="*/ 237931 h 270962"/>
                <a:gd name="connsiteX4-177" fmla="*/ 248804 w 749656"/>
                <a:gd name="connsiteY4-178" fmla="*/ 134095 h 270962"/>
                <a:gd name="connsiteX5-179" fmla="*/ 95103 w 749656"/>
                <a:gd name="connsiteY5-180" fmla="*/ 238067 h 270962"/>
                <a:gd name="connsiteX6-181" fmla="*/ 3242 w 749656"/>
                <a:gd name="connsiteY6-182" fmla="*/ 207221 h 270962"/>
                <a:gd name="connsiteX0-183" fmla="*/ 3242 w 749836"/>
                <a:gd name="connsiteY0-184" fmla="*/ 207221 h 270962"/>
                <a:gd name="connsiteX1-185" fmla="*/ 243720 w 749836"/>
                <a:gd name="connsiteY1-186" fmla="*/ 54554 h 270962"/>
                <a:gd name="connsiteX2-187" fmla="*/ 749528 w 749836"/>
                <a:gd name="connsiteY2-188" fmla="*/ 44263 h 270962"/>
                <a:gd name="connsiteX3-189" fmla="*/ 583295 w 749836"/>
                <a:gd name="connsiteY3-190" fmla="*/ 180497 h 270962"/>
                <a:gd name="connsiteX4-191" fmla="*/ 248804 w 749836"/>
                <a:gd name="connsiteY4-192" fmla="*/ 134095 h 270962"/>
                <a:gd name="connsiteX5-193" fmla="*/ 95103 w 749836"/>
                <a:gd name="connsiteY5-194" fmla="*/ 238067 h 270962"/>
                <a:gd name="connsiteX6-195" fmla="*/ 3242 w 749836"/>
                <a:gd name="connsiteY6-196" fmla="*/ 207221 h 270962"/>
                <a:gd name="connsiteX0-197" fmla="*/ 3242 w 749837"/>
                <a:gd name="connsiteY0-198" fmla="*/ 263880 h 327621"/>
                <a:gd name="connsiteX1-199" fmla="*/ 365187 w 749837"/>
                <a:gd name="connsiteY1-200" fmla="*/ 10166 h 327621"/>
                <a:gd name="connsiteX2-201" fmla="*/ 749528 w 749837"/>
                <a:gd name="connsiteY2-202" fmla="*/ 100922 h 327621"/>
                <a:gd name="connsiteX3-203" fmla="*/ 583295 w 749837"/>
                <a:gd name="connsiteY3-204" fmla="*/ 237156 h 327621"/>
                <a:gd name="connsiteX4-205" fmla="*/ 248804 w 749837"/>
                <a:gd name="connsiteY4-206" fmla="*/ 190754 h 327621"/>
                <a:gd name="connsiteX5-207" fmla="*/ 95103 w 749837"/>
                <a:gd name="connsiteY5-208" fmla="*/ 294726 h 327621"/>
                <a:gd name="connsiteX6-209" fmla="*/ 3242 w 749837"/>
                <a:gd name="connsiteY6-210" fmla="*/ 263880 h 327621"/>
                <a:gd name="connsiteX0-211" fmla="*/ 3242 w 749837"/>
                <a:gd name="connsiteY0-212" fmla="*/ 263882 h 327623"/>
                <a:gd name="connsiteX1-213" fmla="*/ 365187 w 749837"/>
                <a:gd name="connsiteY1-214" fmla="*/ 10168 h 327623"/>
                <a:gd name="connsiteX2-215" fmla="*/ 749528 w 749837"/>
                <a:gd name="connsiteY2-216" fmla="*/ 100924 h 327623"/>
                <a:gd name="connsiteX3-217" fmla="*/ 583295 w 749837"/>
                <a:gd name="connsiteY3-218" fmla="*/ 237158 h 327623"/>
                <a:gd name="connsiteX4-219" fmla="*/ 341243 w 749837"/>
                <a:gd name="connsiteY4-220" fmla="*/ 144967 h 327623"/>
                <a:gd name="connsiteX5-221" fmla="*/ 95103 w 749837"/>
                <a:gd name="connsiteY5-222" fmla="*/ 294728 h 327623"/>
                <a:gd name="connsiteX6-223" fmla="*/ 3242 w 749837"/>
                <a:gd name="connsiteY6-224" fmla="*/ 263882 h 327623"/>
                <a:gd name="connsiteX0-225" fmla="*/ 2222 w 792573"/>
                <a:gd name="connsiteY0-226" fmla="*/ 220218 h 315085"/>
                <a:gd name="connsiteX1-227" fmla="*/ 407923 w 792573"/>
                <a:gd name="connsiteY1-228" fmla="*/ 7336 h 315085"/>
                <a:gd name="connsiteX2-229" fmla="*/ 792264 w 792573"/>
                <a:gd name="connsiteY2-230" fmla="*/ 98092 h 315085"/>
                <a:gd name="connsiteX3-231" fmla="*/ 626031 w 792573"/>
                <a:gd name="connsiteY3-232" fmla="*/ 234326 h 315085"/>
                <a:gd name="connsiteX4-233" fmla="*/ 383979 w 792573"/>
                <a:gd name="connsiteY4-234" fmla="*/ 142135 h 315085"/>
                <a:gd name="connsiteX5-235" fmla="*/ 137839 w 792573"/>
                <a:gd name="connsiteY5-236" fmla="*/ 291896 h 315085"/>
                <a:gd name="connsiteX6-237" fmla="*/ 2222 w 792573"/>
                <a:gd name="connsiteY6-238" fmla="*/ 220218 h 315085"/>
                <a:gd name="connsiteX0-239" fmla="*/ 2865 w 793216"/>
                <a:gd name="connsiteY0-240" fmla="*/ 220216 h 309165"/>
                <a:gd name="connsiteX1-241" fmla="*/ 408566 w 793216"/>
                <a:gd name="connsiteY1-242" fmla="*/ 7334 h 309165"/>
                <a:gd name="connsiteX2-243" fmla="*/ 792907 w 793216"/>
                <a:gd name="connsiteY2-244" fmla="*/ 98090 h 309165"/>
                <a:gd name="connsiteX3-245" fmla="*/ 626674 w 793216"/>
                <a:gd name="connsiteY3-246" fmla="*/ 234324 h 309165"/>
                <a:gd name="connsiteX4-247" fmla="*/ 384622 w 793216"/>
                <a:gd name="connsiteY4-248" fmla="*/ 142133 h 309165"/>
                <a:gd name="connsiteX5-249" fmla="*/ 107303 w 793216"/>
                <a:gd name="connsiteY5-250" fmla="*/ 284642 h 309165"/>
                <a:gd name="connsiteX6-251" fmla="*/ 2865 w 793216"/>
                <a:gd name="connsiteY6-252" fmla="*/ 220216 h 309165"/>
                <a:gd name="connsiteX0-253" fmla="*/ 2865 w 793418"/>
                <a:gd name="connsiteY0-254" fmla="*/ 220216 h 309163"/>
                <a:gd name="connsiteX1-255" fmla="*/ 408566 w 793418"/>
                <a:gd name="connsiteY1-256" fmla="*/ 7334 h 309163"/>
                <a:gd name="connsiteX2-257" fmla="*/ 792907 w 793418"/>
                <a:gd name="connsiteY2-258" fmla="*/ 98090 h 309163"/>
                <a:gd name="connsiteX3-259" fmla="*/ 680469 w 793418"/>
                <a:gd name="connsiteY3-260" fmla="*/ 227285 h 309163"/>
                <a:gd name="connsiteX4-261" fmla="*/ 384622 w 793418"/>
                <a:gd name="connsiteY4-262" fmla="*/ 142133 h 309163"/>
                <a:gd name="connsiteX5-263" fmla="*/ 107303 w 793418"/>
                <a:gd name="connsiteY5-264" fmla="*/ 284642 h 309163"/>
                <a:gd name="connsiteX6-265" fmla="*/ 2865 w 793418"/>
                <a:gd name="connsiteY6-266" fmla="*/ 220216 h 309163"/>
                <a:gd name="connsiteX0-267" fmla="*/ 2865 w 793418"/>
                <a:gd name="connsiteY0-268" fmla="*/ 252929 h 341878"/>
                <a:gd name="connsiteX1-269" fmla="*/ 422621 w 793418"/>
                <a:gd name="connsiteY1-270" fmla="*/ 4207 h 341878"/>
                <a:gd name="connsiteX2-271" fmla="*/ 792907 w 793418"/>
                <a:gd name="connsiteY2-272" fmla="*/ 130803 h 341878"/>
                <a:gd name="connsiteX3-273" fmla="*/ 680469 w 793418"/>
                <a:gd name="connsiteY3-274" fmla="*/ 259998 h 341878"/>
                <a:gd name="connsiteX4-275" fmla="*/ 384622 w 793418"/>
                <a:gd name="connsiteY4-276" fmla="*/ 174846 h 341878"/>
                <a:gd name="connsiteX5-277" fmla="*/ 107303 w 793418"/>
                <a:gd name="connsiteY5-278" fmla="*/ 317355 h 341878"/>
                <a:gd name="connsiteX6-279" fmla="*/ 2865 w 793418"/>
                <a:gd name="connsiteY6-280" fmla="*/ 252929 h 3418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793418" h="341878">
                  <a:moveTo>
                    <a:pt x="2865" y="252929"/>
                  </a:moveTo>
                  <a:cubicBezTo>
                    <a:pt x="40018" y="161228"/>
                    <a:pt x="290947" y="24561"/>
                    <a:pt x="422621" y="4207"/>
                  </a:cubicBezTo>
                  <a:cubicBezTo>
                    <a:pt x="554295" y="-16147"/>
                    <a:pt x="755656" y="39149"/>
                    <a:pt x="792907" y="130803"/>
                  </a:cubicBezTo>
                  <a:cubicBezTo>
                    <a:pt x="800396" y="204614"/>
                    <a:pt x="723780" y="300487"/>
                    <a:pt x="680469" y="259998"/>
                  </a:cubicBezTo>
                  <a:cubicBezTo>
                    <a:pt x="656422" y="207669"/>
                    <a:pt x="480535" y="176537"/>
                    <a:pt x="384622" y="174846"/>
                  </a:cubicBezTo>
                  <a:cubicBezTo>
                    <a:pt x="296250" y="174869"/>
                    <a:pt x="131290" y="264992"/>
                    <a:pt x="107303" y="317355"/>
                  </a:cubicBezTo>
                  <a:cubicBezTo>
                    <a:pt x="74567" y="379040"/>
                    <a:pt x="-17315" y="311894"/>
                    <a:pt x="2865" y="252929"/>
                  </a:cubicBezTo>
                  <a:close/>
                </a:path>
              </a:pathLst>
            </a:custGeom>
            <a:solidFill>
              <a:srgbClr val="D36C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6668373" y="3000573"/>
              <a:ext cx="425450" cy="114888"/>
            </a:xfrm>
            <a:prstGeom prst="rect">
              <a:avLst/>
            </a:prstGeom>
            <a:solidFill>
              <a:srgbClr val="54488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5" name="矩形 64"/>
            <p:cNvSpPr/>
            <p:nvPr/>
          </p:nvSpPr>
          <p:spPr>
            <a:xfrm>
              <a:off x="5861891" y="3107553"/>
              <a:ext cx="292100" cy="1029472"/>
            </a:xfrm>
            <a:prstGeom prst="rect">
              <a:avLst/>
            </a:prstGeom>
            <a:solidFill>
              <a:srgbClr val="47B29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6" name="矩形 147"/>
            <p:cNvSpPr/>
            <p:nvPr/>
          </p:nvSpPr>
          <p:spPr>
            <a:xfrm rot="1375071">
              <a:off x="5805255" y="3975180"/>
              <a:ext cx="396569" cy="221675"/>
            </a:xfrm>
            <a:custGeom>
              <a:avLst/>
              <a:gdLst>
                <a:gd name="connsiteX0" fmla="*/ 0 w 292100"/>
                <a:gd name="connsiteY0" fmla="*/ 0 h 184966"/>
                <a:gd name="connsiteX1" fmla="*/ 292100 w 292100"/>
                <a:gd name="connsiteY1" fmla="*/ 0 h 184966"/>
                <a:gd name="connsiteX2" fmla="*/ 292100 w 292100"/>
                <a:gd name="connsiteY2" fmla="*/ 184966 h 184966"/>
                <a:gd name="connsiteX3" fmla="*/ 0 w 292100"/>
                <a:gd name="connsiteY3" fmla="*/ 184966 h 184966"/>
                <a:gd name="connsiteX4" fmla="*/ 0 w 292100"/>
                <a:gd name="connsiteY4" fmla="*/ 0 h 184966"/>
                <a:gd name="connsiteX0-1" fmla="*/ 0 w 384254"/>
                <a:gd name="connsiteY0-2" fmla="*/ 0 h 223563"/>
                <a:gd name="connsiteX1-3" fmla="*/ 384254 w 384254"/>
                <a:gd name="connsiteY1-4" fmla="*/ 38597 h 223563"/>
                <a:gd name="connsiteX2-5" fmla="*/ 384254 w 384254"/>
                <a:gd name="connsiteY2-6" fmla="*/ 223563 h 223563"/>
                <a:gd name="connsiteX3-7" fmla="*/ 92154 w 384254"/>
                <a:gd name="connsiteY3-8" fmla="*/ 223563 h 223563"/>
                <a:gd name="connsiteX4-9" fmla="*/ 0 w 384254"/>
                <a:gd name="connsiteY4-10" fmla="*/ 0 h 223563"/>
                <a:gd name="connsiteX0-11" fmla="*/ 0 w 384254"/>
                <a:gd name="connsiteY0-12" fmla="*/ 0 h 223563"/>
                <a:gd name="connsiteX1-13" fmla="*/ 324422 w 384254"/>
                <a:gd name="connsiteY1-14" fmla="*/ 39763 h 223563"/>
                <a:gd name="connsiteX2-15" fmla="*/ 384254 w 384254"/>
                <a:gd name="connsiteY2-16" fmla="*/ 223563 h 223563"/>
                <a:gd name="connsiteX3-17" fmla="*/ 92154 w 384254"/>
                <a:gd name="connsiteY3-18" fmla="*/ 223563 h 223563"/>
                <a:gd name="connsiteX4-19" fmla="*/ 0 w 384254"/>
                <a:gd name="connsiteY4-20" fmla="*/ 0 h 223563"/>
                <a:gd name="connsiteX0-21" fmla="*/ 0 w 384254"/>
                <a:gd name="connsiteY0-22" fmla="*/ 0 h 223563"/>
                <a:gd name="connsiteX1-23" fmla="*/ 334658 w 384254"/>
                <a:gd name="connsiteY1-24" fmla="*/ 35436 h 223563"/>
                <a:gd name="connsiteX2-25" fmla="*/ 384254 w 384254"/>
                <a:gd name="connsiteY2-26" fmla="*/ 223563 h 223563"/>
                <a:gd name="connsiteX3-27" fmla="*/ 92154 w 384254"/>
                <a:gd name="connsiteY3-28" fmla="*/ 223563 h 223563"/>
                <a:gd name="connsiteX4-29" fmla="*/ 0 w 384254"/>
                <a:gd name="connsiteY4-30" fmla="*/ 0 h 223563"/>
                <a:gd name="connsiteX0-31" fmla="*/ 0 w 399494"/>
                <a:gd name="connsiteY0-32" fmla="*/ 0 h 223563"/>
                <a:gd name="connsiteX1-33" fmla="*/ 334658 w 399494"/>
                <a:gd name="connsiteY1-34" fmla="*/ 35436 h 223563"/>
                <a:gd name="connsiteX2-35" fmla="*/ 399494 w 399494"/>
                <a:gd name="connsiteY2-36" fmla="*/ 218843 h 223563"/>
                <a:gd name="connsiteX3-37" fmla="*/ 92154 w 399494"/>
                <a:gd name="connsiteY3-38" fmla="*/ 223563 h 223563"/>
                <a:gd name="connsiteX4-39" fmla="*/ 0 w 399494"/>
                <a:gd name="connsiteY4-40" fmla="*/ 0 h 223563"/>
                <a:gd name="connsiteX0-41" fmla="*/ 0 w 399494"/>
                <a:gd name="connsiteY0-42" fmla="*/ 0 h 218843"/>
                <a:gd name="connsiteX1-43" fmla="*/ 334658 w 399494"/>
                <a:gd name="connsiteY1-44" fmla="*/ 35436 h 218843"/>
                <a:gd name="connsiteX2-45" fmla="*/ 399494 w 399494"/>
                <a:gd name="connsiteY2-46" fmla="*/ 218843 h 218843"/>
                <a:gd name="connsiteX3-47" fmla="*/ 77317 w 399494"/>
                <a:gd name="connsiteY3-48" fmla="*/ 188470 h 218843"/>
                <a:gd name="connsiteX4-49" fmla="*/ 0 w 399494"/>
                <a:gd name="connsiteY4-50" fmla="*/ 0 h 218843"/>
                <a:gd name="connsiteX0-51" fmla="*/ 0 w 399494"/>
                <a:gd name="connsiteY0-52" fmla="*/ 0 h 218843"/>
                <a:gd name="connsiteX1-53" fmla="*/ 334658 w 399494"/>
                <a:gd name="connsiteY1-54" fmla="*/ 35436 h 218843"/>
                <a:gd name="connsiteX2-55" fmla="*/ 399494 w 399494"/>
                <a:gd name="connsiteY2-56" fmla="*/ 218843 h 218843"/>
                <a:gd name="connsiteX3-57" fmla="*/ 82262 w 399494"/>
                <a:gd name="connsiteY3-58" fmla="*/ 200168 h 218843"/>
                <a:gd name="connsiteX4-59" fmla="*/ 0 w 399494"/>
                <a:gd name="connsiteY4-60" fmla="*/ 0 h 218843"/>
                <a:gd name="connsiteX0-61" fmla="*/ 0 w 399494"/>
                <a:gd name="connsiteY0-62" fmla="*/ 0 h 218843"/>
                <a:gd name="connsiteX1-63" fmla="*/ 334658 w 399494"/>
                <a:gd name="connsiteY1-64" fmla="*/ 35436 h 218843"/>
                <a:gd name="connsiteX2-65" fmla="*/ 399494 w 399494"/>
                <a:gd name="connsiteY2-66" fmla="*/ 218843 h 218843"/>
                <a:gd name="connsiteX3-67" fmla="*/ 82262 w 399494"/>
                <a:gd name="connsiteY3-68" fmla="*/ 200168 h 218843"/>
                <a:gd name="connsiteX4-69" fmla="*/ 0 w 399494"/>
                <a:gd name="connsiteY4-70" fmla="*/ 0 h 218843"/>
                <a:gd name="connsiteX0-71" fmla="*/ 0 w 399494"/>
                <a:gd name="connsiteY0-72" fmla="*/ 0 h 220567"/>
                <a:gd name="connsiteX1-73" fmla="*/ 334658 w 399494"/>
                <a:gd name="connsiteY1-74" fmla="*/ 35436 h 220567"/>
                <a:gd name="connsiteX2-75" fmla="*/ 399494 w 399494"/>
                <a:gd name="connsiteY2-76" fmla="*/ 218843 h 220567"/>
                <a:gd name="connsiteX3-77" fmla="*/ 82262 w 399494"/>
                <a:gd name="connsiteY3-78" fmla="*/ 200168 h 220567"/>
                <a:gd name="connsiteX4-79" fmla="*/ 0 w 399494"/>
                <a:gd name="connsiteY4-80" fmla="*/ 0 h 220567"/>
                <a:gd name="connsiteX0-81" fmla="*/ 0 w 395559"/>
                <a:gd name="connsiteY0-82" fmla="*/ 0 h 216148"/>
                <a:gd name="connsiteX1-83" fmla="*/ 334658 w 395559"/>
                <a:gd name="connsiteY1-84" fmla="*/ 35436 h 216148"/>
                <a:gd name="connsiteX2-85" fmla="*/ 395559 w 395559"/>
                <a:gd name="connsiteY2-86" fmla="*/ 213613 h 216148"/>
                <a:gd name="connsiteX3-87" fmla="*/ 82262 w 395559"/>
                <a:gd name="connsiteY3-88" fmla="*/ 200168 h 216148"/>
                <a:gd name="connsiteX4-89" fmla="*/ 0 w 395559"/>
                <a:gd name="connsiteY4-90" fmla="*/ 0 h 216148"/>
                <a:gd name="connsiteX0-91" fmla="*/ 0 w 396569"/>
                <a:gd name="connsiteY0-92" fmla="*/ 0 h 221675"/>
                <a:gd name="connsiteX1-93" fmla="*/ 334658 w 396569"/>
                <a:gd name="connsiteY1-94" fmla="*/ 35436 h 221675"/>
                <a:gd name="connsiteX2-95" fmla="*/ 396569 w 396569"/>
                <a:gd name="connsiteY2-96" fmla="*/ 220080 h 221675"/>
                <a:gd name="connsiteX3-97" fmla="*/ 82262 w 396569"/>
                <a:gd name="connsiteY3-98" fmla="*/ 200168 h 221675"/>
                <a:gd name="connsiteX4-99" fmla="*/ 0 w 396569"/>
                <a:gd name="connsiteY4-100" fmla="*/ 0 h 221675"/>
                <a:gd name="connsiteX0-101" fmla="*/ 0 w 396569"/>
                <a:gd name="connsiteY0-102" fmla="*/ 0 h 221675"/>
                <a:gd name="connsiteX1-103" fmla="*/ 334658 w 396569"/>
                <a:gd name="connsiteY1-104" fmla="*/ 35436 h 221675"/>
                <a:gd name="connsiteX2-105" fmla="*/ 396569 w 396569"/>
                <a:gd name="connsiteY2-106" fmla="*/ 220080 h 221675"/>
                <a:gd name="connsiteX3-107" fmla="*/ 82262 w 396569"/>
                <a:gd name="connsiteY3-108" fmla="*/ 200168 h 221675"/>
                <a:gd name="connsiteX4-109" fmla="*/ 0 w 396569"/>
                <a:gd name="connsiteY4-110" fmla="*/ 0 h 221675"/>
                <a:gd name="connsiteX0-111" fmla="*/ 0 w 396569"/>
                <a:gd name="connsiteY0-112" fmla="*/ 0 h 221675"/>
                <a:gd name="connsiteX1-113" fmla="*/ 334658 w 396569"/>
                <a:gd name="connsiteY1-114" fmla="*/ 35436 h 221675"/>
                <a:gd name="connsiteX2-115" fmla="*/ 396569 w 396569"/>
                <a:gd name="connsiteY2-116" fmla="*/ 220080 h 221675"/>
                <a:gd name="connsiteX3-117" fmla="*/ 82262 w 396569"/>
                <a:gd name="connsiteY3-118" fmla="*/ 200168 h 221675"/>
                <a:gd name="connsiteX4-119" fmla="*/ 0 w 396569"/>
                <a:gd name="connsiteY4-120" fmla="*/ 0 h 2216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96569" h="221675">
                  <a:moveTo>
                    <a:pt x="0" y="0"/>
                  </a:moveTo>
                  <a:cubicBezTo>
                    <a:pt x="121052" y="30203"/>
                    <a:pt x="225126" y="36558"/>
                    <a:pt x="334658" y="35436"/>
                  </a:cubicBezTo>
                  <a:lnTo>
                    <a:pt x="396569" y="220080"/>
                  </a:lnTo>
                  <a:cubicBezTo>
                    <a:pt x="287222" y="225719"/>
                    <a:pt x="190253" y="215785"/>
                    <a:pt x="82262" y="2001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1808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7" name="矩形 66"/>
            <p:cNvSpPr/>
            <p:nvPr/>
          </p:nvSpPr>
          <p:spPr>
            <a:xfrm flipH="1">
              <a:off x="6772583" y="3107553"/>
              <a:ext cx="292100" cy="1029472"/>
            </a:xfrm>
            <a:prstGeom prst="rect">
              <a:avLst/>
            </a:prstGeom>
            <a:solidFill>
              <a:srgbClr val="47B29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8" name="矩形 147"/>
            <p:cNvSpPr/>
            <p:nvPr/>
          </p:nvSpPr>
          <p:spPr>
            <a:xfrm rot="20224929" flipH="1">
              <a:off x="6724617" y="3989185"/>
              <a:ext cx="396569" cy="221675"/>
            </a:xfrm>
            <a:custGeom>
              <a:avLst/>
              <a:gdLst>
                <a:gd name="connsiteX0" fmla="*/ 0 w 292100"/>
                <a:gd name="connsiteY0" fmla="*/ 0 h 184966"/>
                <a:gd name="connsiteX1" fmla="*/ 292100 w 292100"/>
                <a:gd name="connsiteY1" fmla="*/ 0 h 184966"/>
                <a:gd name="connsiteX2" fmla="*/ 292100 w 292100"/>
                <a:gd name="connsiteY2" fmla="*/ 184966 h 184966"/>
                <a:gd name="connsiteX3" fmla="*/ 0 w 292100"/>
                <a:gd name="connsiteY3" fmla="*/ 184966 h 184966"/>
                <a:gd name="connsiteX4" fmla="*/ 0 w 292100"/>
                <a:gd name="connsiteY4" fmla="*/ 0 h 184966"/>
                <a:gd name="connsiteX0-1" fmla="*/ 0 w 384254"/>
                <a:gd name="connsiteY0-2" fmla="*/ 0 h 223563"/>
                <a:gd name="connsiteX1-3" fmla="*/ 384254 w 384254"/>
                <a:gd name="connsiteY1-4" fmla="*/ 38597 h 223563"/>
                <a:gd name="connsiteX2-5" fmla="*/ 384254 w 384254"/>
                <a:gd name="connsiteY2-6" fmla="*/ 223563 h 223563"/>
                <a:gd name="connsiteX3-7" fmla="*/ 92154 w 384254"/>
                <a:gd name="connsiteY3-8" fmla="*/ 223563 h 223563"/>
                <a:gd name="connsiteX4-9" fmla="*/ 0 w 384254"/>
                <a:gd name="connsiteY4-10" fmla="*/ 0 h 223563"/>
                <a:gd name="connsiteX0-11" fmla="*/ 0 w 384254"/>
                <a:gd name="connsiteY0-12" fmla="*/ 0 h 223563"/>
                <a:gd name="connsiteX1-13" fmla="*/ 324422 w 384254"/>
                <a:gd name="connsiteY1-14" fmla="*/ 39763 h 223563"/>
                <a:gd name="connsiteX2-15" fmla="*/ 384254 w 384254"/>
                <a:gd name="connsiteY2-16" fmla="*/ 223563 h 223563"/>
                <a:gd name="connsiteX3-17" fmla="*/ 92154 w 384254"/>
                <a:gd name="connsiteY3-18" fmla="*/ 223563 h 223563"/>
                <a:gd name="connsiteX4-19" fmla="*/ 0 w 384254"/>
                <a:gd name="connsiteY4-20" fmla="*/ 0 h 223563"/>
                <a:gd name="connsiteX0-21" fmla="*/ 0 w 384254"/>
                <a:gd name="connsiteY0-22" fmla="*/ 0 h 223563"/>
                <a:gd name="connsiteX1-23" fmla="*/ 334658 w 384254"/>
                <a:gd name="connsiteY1-24" fmla="*/ 35436 h 223563"/>
                <a:gd name="connsiteX2-25" fmla="*/ 384254 w 384254"/>
                <a:gd name="connsiteY2-26" fmla="*/ 223563 h 223563"/>
                <a:gd name="connsiteX3-27" fmla="*/ 92154 w 384254"/>
                <a:gd name="connsiteY3-28" fmla="*/ 223563 h 223563"/>
                <a:gd name="connsiteX4-29" fmla="*/ 0 w 384254"/>
                <a:gd name="connsiteY4-30" fmla="*/ 0 h 223563"/>
                <a:gd name="connsiteX0-31" fmla="*/ 0 w 399494"/>
                <a:gd name="connsiteY0-32" fmla="*/ 0 h 223563"/>
                <a:gd name="connsiteX1-33" fmla="*/ 334658 w 399494"/>
                <a:gd name="connsiteY1-34" fmla="*/ 35436 h 223563"/>
                <a:gd name="connsiteX2-35" fmla="*/ 399494 w 399494"/>
                <a:gd name="connsiteY2-36" fmla="*/ 218843 h 223563"/>
                <a:gd name="connsiteX3-37" fmla="*/ 92154 w 399494"/>
                <a:gd name="connsiteY3-38" fmla="*/ 223563 h 223563"/>
                <a:gd name="connsiteX4-39" fmla="*/ 0 w 399494"/>
                <a:gd name="connsiteY4-40" fmla="*/ 0 h 223563"/>
                <a:gd name="connsiteX0-41" fmla="*/ 0 w 399494"/>
                <a:gd name="connsiteY0-42" fmla="*/ 0 h 218843"/>
                <a:gd name="connsiteX1-43" fmla="*/ 334658 w 399494"/>
                <a:gd name="connsiteY1-44" fmla="*/ 35436 h 218843"/>
                <a:gd name="connsiteX2-45" fmla="*/ 399494 w 399494"/>
                <a:gd name="connsiteY2-46" fmla="*/ 218843 h 218843"/>
                <a:gd name="connsiteX3-47" fmla="*/ 77317 w 399494"/>
                <a:gd name="connsiteY3-48" fmla="*/ 188470 h 218843"/>
                <a:gd name="connsiteX4-49" fmla="*/ 0 w 399494"/>
                <a:gd name="connsiteY4-50" fmla="*/ 0 h 218843"/>
                <a:gd name="connsiteX0-51" fmla="*/ 0 w 399494"/>
                <a:gd name="connsiteY0-52" fmla="*/ 0 h 218843"/>
                <a:gd name="connsiteX1-53" fmla="*/ 334658 w 399494"/>
                <a:gd name="connsiteY1-54" fmla="*/ 35436 h 218843"/>
                <a:gd name="connsiteX2-55" fmla="*/ 399494 w 399494"/>
                <a:gd name="connsiteY2-56" fmla="*/ 218843 h 218843"/>
                <a:gd name="connsiteX3-57" fmla="*/ 82262 w 399494"/>
                <a:gd name="connsiteY3-58" fmla="*/ 200168 h 218843"/>
                <a:gd name="connsiteX4-59" fmla="*/ 0 w 399494"/>
                <a:gd name="connsiteY4-60" fmla="*/ 0 h 218843"/>
                <a:gd name="connsiteX0-61" fmla="*/ 0 w 399494"/>
                <a:gd name="connsiteY0-62" fmla="*/ 0 h 218843"/>
                <a:gd name="connsiteX1-63" fmla="*/ 334658 w 399494"/>
                <a:gd name="connsiteY1-64" fmla="*/ 35436 h 218843"/>
                <a:gd name="connsiteX2-65" fmla="*/ 399494 w 399494"/>
                <a:gd name="connsiteY2-66" fmla="*/ 218843 h 218843"/>
                <a:gd name="connsiteX3-67" fmla="*/ 82262 w 399494"/>
                <a:gd name="connsiteY3-68" fmla="*/ 200168 h 218843"/>
                <a:gd name="connsiteX4-69" fmla="*/ 0 w 399494"/>
                <a:gd name="connsiteY4-70" fmla="*/ 0 h 218843"/>
                <a:gd name="connsiteX0-71" fmla="*/ 0 w 399494"/>
                <a:gd name="connsiteY0-72" fmla="*/ 0 h 220567"/>
                <a:gd name="connsiteX1-73" fmla="*/ 334658 w 399494"/>
                <a:gd name="connsiteY1-74" fmla="*/ 35436 h 220567"/>
                <a:gd name="connsiteX2-75" fmla="*/ 399494 w 399494"/>
                <a:gd name="connsiteY2-76" fmla="*/ 218843 h 220567"/>
                <a:gd name="connsiteX3-77" fmla="*/ 82262 w 399494"/>
                <a:gd name="connsiteY3-78" fmla="*/ 200168 h 220567"/>
                <a:gd name="connsiteX4-79" fmla="*/ 0 w 399494"/>
                <a:gd name="connsiteY4-80" fmla="*/ 0 h 220567"/>
                <a:gd name="connsiteX0-81" fmla="*/ 0 w 395559"/>
                <a:gd name="connsiteY0-82" fmla="*/ 0 h 216148"/>
                <a:gd name="connsiteX1-83" fmla="*/ 334658 w 395559"/>
                <a:gd name="connsiteY1-84" fmla="*/ 35436 h 216148"/>
                <a:gd name="connsiteX2-85" fmla="*/ 395559 w 395559"/>
                <a:gd name="connsiteY2-86" fmla="*/ 213613 h 216148"/>
                <a:gd name="connsiteX3-87" fmla="*/ 82262 w 395559"/>
                <a:gd name="connsiteY3-88" fmla="*/ 200168 h 216148"/>
                <a:gd name="connsiteX4-89" fmla="*/ 0 w 395559"/>
                <a:gd name="connsiteY4-90" fmla="*/ 0 h 216148"/>
                <a:gd name="connsiteX0-91" fmla="*/ 0 w 396569"/>
                <a:gd name="connsiteY0-92" fmla="*/ 0 h 221675"/>
                <a:gd name="connsiteX1-93" fmla="*/ 334658 w 396569"/>
                <a:gd name="connsiteY1-94" fmla="*/ 35436 h 221675"/>
                <a:gd name="connsiteX2-95" fmla="*/ 396569 w 396569"/>
                <a:gd name="connsiteY2-96" fmla="*/ 220080 h 221675"/>
                <a:gd name="connsiteX3-97" fmla="*/ 82262 w 396569"/>
                <a:gd name="connsiteY3-98" fmla="*/ 200168 h 221675"/>
                <a:gd name="connsiteX4-99" fmla="*/ 0 w 396569"/>
                <a:gd name="connsiteY4-100" fmla="*/ 0 h 221675"/>
                <a:gd name="connsiteX0-101" fmla="*/ 0 w 396569"/>
                <a:gd name="connsiteY0-102" fmla="*/ 0 h 221675"/>
                <a:gd name="connsiteX1-103" fmla="*/ 334658 w 396569"/>
                <a:gd name="connsiteY1-104" fmla="*/ 35436 h 221675"/>
                <a:gd name="connsiteX2-105" fmla="*/ 396569 w 396569"/>
                <a:gd name="connsiteY2-106" fmla="*/ 220080 h 221675"/>
                <a:gd name="connsiteX3-107" fmla="*/ 82262 w 396569"/>
                <a:gd name="connsiteY3-108" fmla="*/ 200168 h 221675"/>
                <a:gd name="connsiteX4-109" fmla="*/ 0 w 396569"/>
                <a:gd name="connsiteY4-110" fmla="*/ 0 h 221675"/>
                <a:gd name="connsiteX0-111" fmla="*/ 0 w 396569"/>
                <a:gd name="connsiteY0-112" fmla="*/ 0 h 221675"/>
                <a:gd name="connsiteX1-113" fmla="*/ 334658 w 396569"/>
                <a:gd name="connsiteY1-114" fmla="*/ 35436 h 221675"/>
                <a:gd name="connsiteX2-115" fmla="*/ 396569 w 396569"/>
                <a:gd name="connsiteY2-116" fmla="*/ 220080 h 221675"/>
                <a:gd name="connsiteX3-117" fmla="*/ 82262 w 396569"/>
                <a:gd name="connsiteY3-118" fmla="*/ 200168 h 221675"/>
                <a:gd name="connsiteX4-119" fmla="*/ 0 w 396569"/>
                <a:gd name="connsiteY4-120" fmla="*/ 0 h 2216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96569" h="221675">
                  <a:moveTo>
                    <a:pt x="0" y="0"/>
                  </a:moveTo>
                  <a:cubicBezTo>
                    <a:pt x="121052" y="30203"/>
                    <a:pt x="225126" y="36558"/>
                    <a:pt x="334658" y="35436"/>
                  </a:cubicBezTo>
                  <a:lnTo>
                    <a:pt x="396569" y="220080"/>
                  </a:lnTo>
                  <a:cubicBezTo>
                    <a:pt x="287222" y="225719"/>
                    <a:pt x="190253" y="215785"/>
                    <a:pt x="82262" y="2001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1808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9" name="空心弧 52"/>
            <p:cNvSpPr/>
            <p:nvPr/>
          </p:nvSpPr>
          <p:spPr>
            <a:xfrm rot="19769916" flipV="1">
              <a:off x="5759270" y="2709692"/>
              <a:ext cx="488539" cy="170716"/>
            </a:xfrm>
            <a:custGeom>
              <a:avLst/>
              <a:gdLst>
                <a:gd name="connsiteX0" fmla="*/ 15844 w 512865"/>
                <a:gd name="connsiteY0" fmla="*/ 152667 h 466912"/>
                <a:gd name="connsiteX1" fmla="*/ 256322 w 512865"/>
                <a:gd name="connsiteY1" fmla="*/ 0 h 466912"/>
                <a:gd name="connsiteX2" fmla="*/ 496931 w 512865"/>
                <a:gd name="connsiteY2" fmla="*/ 152443 h 466912"/>
                <a:gd name="connsiteX3" fmla="*/ 405098 w 512865"/>
                <a:gd name="connsiteY3" fmla="*/ 183377 h 466912"/>
                <a:gd name="connsiteX4" fmla="*/ 256368 w 512865"/>
                <a:gd name="connsiteY4" fmla="*/ 96674 h 466912"/>
                <a:gd name="connsiteX5" fmla="*/ 107705 w 512865"/>
                <a:gd name="connsiteY5" fmla="*/ 183513 h 466912"/>
                <a:gd name="connsiteX6" fmla="*/ 15844 w 512865"/>
                <a:gd name="connsiteY6" fmla="*/ 152667 h 466912"/>
                <a:gd name="connsiteX0-1" fmla="*/ 0 w 481653"/>
                <a:gd name="connsiteY0-2" fmla="*/ 152667 h 192359"/>
                <a:gd name="connsiteX1-3" fmla="*/ 240478 w 481653"/>
                <a:gd name="connsiteY1-4" fmla="*/ 0 h 192359"/>
                <a:gd name="connsiteX2-5" fmla="*/ 481087 w 481653"/>
                <a:gd name="connsiteY2-6" fmla="*/ 152443 h 192359"/>
                <a:gd name="connsiteX3-7" fmla="*/ 389254 w 481653"/>
                <a:gd name="connsiteY3-8" fmla="*/ 183377 h 192359"/>
                <a:gd name="connsiteX4-9" fmla="*/ 240524 w 481653"/>
                <a:gd name="connsiteY4-10" fmla="*/ 96674 h 192359"/>
                <a:gd name="connsiteX5-11" fmla="*/ 91861 w 481653"/>
                <a:gd name="connsiteY5-12" fmla="*/ 183513 h 192359"/>
                <a:gd name="connsiteX6-13" fmla="*/ 0 w 481653"/>
                <a:gd name="connsiteY6-14" fmla="*/ 152667 h 192359"/>
                <a:gd name="connsiteX0-15" fmla="*/ 0 w 481765"/>
                <a:gd name="connsiteY0-16" fmla="*/ 152667 h 211450"/>
                <a:gd name="connsiteX1-17" fmla="*/ 240478 w 481765"/>
                <a:gd name="connsiteY1-18" fmla="*/ 0 h 211450"/>
                <a:gd name="connsiteX2-19" fmla="*/ 481087 w 481765"/>
                <a:gd name="connsiteY2-20" fmla="*/ 152443 h 211450"/>
                <a:gd name="connsiteX3-21" fmla="*/ 389254 w 481765"/>
                <a:gd name="connsiteY3-22" fmla="*/ 183377 h 211450"/>
                <a:gd name="connsiteX4-23" fmla="*/ 240524 w 481765"/>
                <a:gd name="connsiteY4-24" fmla="*/ 96674 h 211450"/>
                <a:gd name="connsiteX5-25" fmla="*/ 91861 w 481765"/>
                <a:gd name="connsiteY5-26" fmla="*/ 183513 h 211450"/>
                <a:gd name="connsiteX6-27" fmla="*/ 0 w 481765"/>
                <a:gd name="connsiteY6-28" fmla="*/ 152667 h 211450"/>
                <a:gd name="connsiteX0-29" fmla="*/ 0 w 481765"/>
                <a:gd name="connsiteY0-30" fmla="*/ 152667 h 211450"/>
                <a:gd name="connsiteX1-31" fmla="*/ 240478 w 481765"/>
                <a:gd name="connsiteY1-32" fmla="*/ 0 h 211450"/>
                <a:gd name="connsiteX2-33" fmla="*/ 481087 w 481765"/>
                <a:gd name="connsiteY2-34" fmla="*/ 152443 h 211450"/>
                <a:gd name="connsiteX3-35" fmla="*/ 389254 w 481765"/>
                <a:gd name="connsiteY3-36" fmla="*/ 183377 h 211450"/>
                <a:gd name="connsiteX4-37" fmla="*/ 240524 w 481765"/>
                <a:gd name="connsiteY4-38" fmla="*/ 96674 h 211450"/>
                <a:gd name="connsiteX5-39" fmla="*/ 91861 w 481765"/>
                <a:gd name="connsiteY5-40" fmla="*/ 183513 h 211450"/>
                <a:gd name="connsiteX6-41" fmla="*/ 0 w 481765"/>
                <a:gd name="connsiteY6-42" fmla="*/ 152667 h 211450"/>
                <a:gd name="connsiteX0-43" fmla="*/ 3242 w 485007"/>
                <a:gd name="connsiteY0-44" fmla="*/ 152667 h 216408"/>
                <a:gd name="connsiteX1-45" fmla="*/ 243720 w 485007"/>
                <a:gd name="connsiteY1-46" fmla="*/ 0 h 216408"/>
                <a:gd name="connsiteX2-47" fmla="*/ 484329 w 485007"/>
                <a:gd name="connsiteY2-48" fmla="*/ 152443 h 216408"/>
                <a:gd name="connsiteX3-49" fmla="*/ 392496 w 485007"/>
                <a:gd name="connsiteY3-50" fmla="*/ 183377 h 216408"/>
                <a:gd name="connsiteX4-51" fmla="*/ 243766 w 485007"/>
                <a:gd name="connsiteY4-52" fmla="*/ 96674 h 216408"/>
                <a:gd name="connsiteX5-53" fmla="*/ 95103 w 485007"/>
                <a:gd name="connsiteY5-54" fmla="*/ 183513 h 216408"/>
                <a:gd name="connsiteX6-55" fmla="*/ 3242 w 485007"/>
                <a:gd name="connsiteY6-56" fmla="*/ 152667 h 216408"/>
                <a:gd name="connsiteX0-57" fmla="*/ 3242 w 485007"/>
                <a:gd name="connsiteY0-58" fmla="*/ 152667 h 216408"/>
                <a:gd name="connsiteX1-59" fmla="*/ 243720 w 485007"/>
                <a:gd name="connsiteY1-60" fmla="*/ 0 h 216408"/>
                <a:gd name="connsiteX2-61" fmla="*/ 484329 w 485007"/>
                <a:gd name="connsiteY2-62" fmla="*/ 152443 h 216408"/>
                <a:gd name="connsiteX3-63" fmla="*/ 392496 w 485007"/>
                <a:gd name="connsiteY3-64" fmla="*/ 183377 h 216408"/>
                <a:gd name="connsiteX4-65" fmla="*/ 243765 w 485007"/>
                <a:gd name="connsiteY4-66" fmla="*/ 65835 h 216408"/>
                <a:gd name="connsiteX5-67" fmla="*/ 95103 w 485007"/>
                <a:gd name="connsiteY5-68" fmla="*/ 183513 h 216408"/>
                <a:gd name="connsiteX6-69" fmla="*/ 3242 w 485007"/>
                <a:gd name="connsiteY6-70" fmla="*/ 152667 h 216408"/>
                <a:gd name="connsiteX0-71" fmla="*/ 3242 w 485007"/>
                <a:gd name="connsiteY0-72" fmla="*/ 152667 h 216408"/>
                <a:gd name="connsiteX1-73" fmla="*/ 243720 w 485007"/>
                <a:gd name="connsiteY1-74" fmla="*/ 0 h 216408"/>
                <a:gd name="connsiteX2-75" fmla="*/ 484329 w 485007"/>
                <a:gd name="connsiteY2-76" fmla="*/ 152443 h 216408"/>
                <a:gd name="connsiteX3-77" fmla="*/ 392496 w 485007"/>
                <a:gd name="connsiteY3-78" fmla="*/ 183377 h 216408"/>
                <a:gd name="connsiteX4-79" fmla="*/ 248804 w 485007"/>
                <a:gd name="connsiteY4-80" fmla="*/ 79541 h 216408"/>
                <a:gd name="connsiteX5-81" fmla="*/ 95103 w 485007"/>
                <a:gd name="connsiteY5-82" fmla="*/ 183513 h 216408"/>
                <a:gd name="connsiteX6-83" fmla="*/ 3242 w 485007"/>
                <a:gd name="connsiteY6-84" fmla="*/ 152667 h 216408"/>
                <a:gd name="connsiteX0-85" fmla="*/ 3242 w 485007"/>
                <a:gd name="connsiteY0-86" fmla="*/ 152667 h 216408"/>
                <a:gd name="connsiteX1-87" fmla="*/ 243720 w 485007"/>
                <a:gd name="connsiteY1-88" fmla="*/ 0 h 216408"/>
                <a:gd name="connsiteX2-89" fmla="*/ 484329 w 485007"/>
                <a:gd name="connsiteY2-90" fmla="*/ 152443 h 216408"/>
                <a:gd name="connsiteX3-91" fmla="*/ 392496 w 485007"/>
                <a:gd name="connsiteY3-92" fmla="*/ 183377 h 216408"/>
                <a:gd name="connsiteX4-93" fmla="*/ 248804 w 485007"/>
                <a:gd name="connsiteY4-94" fmla="*/ 79541 h 216408"/>
                <a:gd name="connsiteX5-95" fmla="*/ 95103 w 485007"/>
                <a:gd name="connsiteY5-96" fmla="*/ 183513 h 216408"/>
                <a:gd name="connsiteX6-97" fmla="*/ 3242 w 485007"/>
                <a:gd name="connsiteY6-98" fmla="*/ 152667 h 216408"/>
                <a:gd name="connsiteX0-99" fmla="*/ 3242 w 485007"/>
                <a:gd name="connsiteY0-100" fmla="*/ 152667 h 216408"/>
                <a:gd name="connsiteX1-101" fmla="*/ 243720 w 485007"/>
                <a:gd name="connsiteY1-102" fmla="*/ 0 h 216408"/>
                <a:gd name="connsiteX2-103" fmla="*/ 484329 w 485007"/>
                <a:gd name="connsiteY2-104" fmla="*/ 152443 h 216408"/>
                <a:gd name="connsiteX3-105" fmla="*/ 392496 w 485007"/>
                <a:gd name="connsiteY3-106" fmla="*/ 183377 h 216408"/>
                <a:gd name="connsiteX4-107" fmla="*/ 248804 w 485007"/>
                <a:gd name="connsiteY4-108" fmla="*/ 79541 h 216408"/>
                <a:gd name="connsiteX5-109" fmla="*/ 95103 w 485007"/>
                <a:gd name="connsiteY5-110" fmla="*/ 183513 h 216408"/>
                <a:gd name="connsiteX6-111" fmla="*/ 3242 w 485007"/>
                <a:gd name="connsiteY6-112" fmla="*/ 152667 h 216408"/>
                <a:gd name="connsiteX0-113" fmla="*/ 3242 w 485007"/>
                <a:gd name="connsiteY0-114" fmla="*/ 152667 h 216408"/>
                <a:gd name="connsiteX1-115" fmla="*/ 243720 w 485007"/>
                <a:gd name="connsiteY1-116" fmla="*/ 0 h 216408"/>
                <a:gd name="connsiteX2-117" fmla="*/ 484329 w 485007"/>
                <a:gd name="connsiteY2-118" fmla="*/ 152443 h 216408"/>
                <a:gd name="connsiteX3-119" fmla="*/ 392496 w 485007"/>
                <a:gd name="connsiteY3-120" fmla="*/ 183377 h 216408"/>
                <a:gd name="connsiteX4-121" fmla="*/ 248804 w 485007"/>
                <a:gd name="connsiteY4-122" fmla="*/ 79541 h 216408"/>
                <a:gd name="connsiteX5-123" fmla="*/ 95103 w 485007"/>
                <a:gd name="connsiteY5-124" fmla="*/ 183513 h 216408"/>
                <a:gd name="connsiteX6-125" fmla="*/ 3242 w 485007"/>
                <a:gd name="connsiteY6-126" fmla="*/ 152667 h 216408"/>
                <a:gd name="connsiteX0-127" fmla="*/ 3242 w 485007"/>
                <a:gd name="connsiteY0-128" fmla="*/ 152896 h 216637"/>
                <a:gd name="connsiteX1-129" fmla="*/ 243720 w 485007"/>
                <a:gd name="connsiteY1-130" fmla="*/ 229 h 216637"/>
                <a:gd name="connsiteX2-131" fmla="*/ 484329 w 485007"/>
                <a:gd name="connsiteY2-132" fmla="*/ 152672 h 216637"/>
                <a:gd name="connsiteX3-133" fmla="*/ 392496 w 485007"/>
                <a:gd name="connsiteY3-134" fmla="*/ 183606 h 216637"/>
                <a:gd name="connsiteX4-135" fmla="*/ 248804 w 485007"/>
                <a:gd name="connsiteY4-136" fmla="*/ 79770 h 216637"/>
                <a:gd name="connsiteX5-137" fmla="*/ 95103 w 485007"/>
                <a:gd name="connsiteY5-138" fmla="*/ 183742 h 216637"/>
                <a:gd name="connsiteX6-139" fmla="*/ 3242 w 485007"/>
                <a:gd name="connsiteY6-140" fmla="*/ 152896 h 216637"/>
                <a:gd name="connsiteX0-141" fmla="*/ 3242 w 485007"/>
                <a:gd name="connsiteY0-142" fmla="*/ 152951 h 216692"/>
                <a:gd name="connsiteX1-143" fmla="*/ 243720 w 485007"/>
                <a:gd name="connsiteY1-144" fmla="*/ 284 h 216692"/>
                <a:gd name="connsiteX2-145" fmla="*/ 484329 w 485007"/>
                <a:gd name="connsiteY2-146" fmla="*/ 152727 h 216692"/>
                <a:gd name="connsiteX3-147" fmla="*/ 392496 w 485007"/>
                <a:gd name="connsiteY3-148" fmla="*/ 183661 h 216692"/>
                <a:gd name="connsiteX4-149" fmla="*/ 248804 w 485007"/>
                <a:gd name="connsiteY4-150" fmla="*/ 79825 h 216692"/>
                <a:gd name="connsiteX5-151" fmla="*/ 95103 w 485007"/>
                <a:gd name="connsiteY5-152" fmla="*/ 183797 h 216692"/>
                <a:gd name="connsiteX6-153" fmla="*/ 3242 w 485007"/>
                <a:gd name="connsiteY6-154" fmla="*/ 152951 h 216692"/>
                <a:gd name="connsiteX0-155" fmla="*/ 3242 w 485007"/>
                <a:gd name="connsiteY0-156" fmla="*/ 152801 h 216542"/>
                <a:gd name="connsiteX1-157" fmla="*/ 243720 w 485007"/>
                <a:gd name="connsiteY1-158" fmla="*/ 134 h 216542"/>
                <a:gd name="connsiteX2-159" fmla="*/ 484329 w 485007"/>
                <a:gd name="connsiteY2-160" fmla="*/ 152577 h 216542"/>
                <a:gd name="connsiteX3-161" fmla="*/ 392496 w 485007"/>
                <a:gd name="connsiteY3-162" fmla="*/ 183511 h 216542"/>
                <a:gd name="connsiteX4-163" fmla="*/ 248804 w 485007"/>
                <a:gd name="connsiteY4-164" fmla="*/ 79675 h 216542"/>
                <a:gd name="connsiteX5-165" fmla="*/ 95103 w 485007"/>
                <a:gd name="connsiteY5-166" fmla="*/ 183647 h 216542"/>
                <a:gd name="connsiteX6-167" fmla="*/ 3242 w 485007"/>
                <a:gd name="connsiteY6-168" fmla="*/ 152801 h 216542"/>
                <a:gd name="connsiteX0-169" fmla="*/ 3242 w 749656"/>
                <a:gd name="connsiteY0-170" fmla="*/ 207221 h 270962"/>
                <a:gd name="connsiteX1-171" fmla="*/ 243720 w 749656"/>
                <a:gd name="connsiteY1-172" fmla="*/ 54554 h 270962"/>
                <a:gd name="connsiteX2-173" fmla="*/ 749528 w 749656"/>
                <a:gd name="connsiteY2-174" fmla="*/ 44263 h 270962"/>
                <a:gd name="connsiteX3-175" fmla="*/ 392496 w 749656"/>
                <a:gd name="connsiteY3-176" fmla="*/ 237931 h 270962"/>
                <a:gd name="connsiteX4-177" fmla="*/ 248804 w 749656"/>
                <a:gd name="connsiteY4-178" fmla="*/ 134095 h 270962"/>
                <a:gd name="connsiteX5-179" fmla="*/ 95103 w 749656"/>
                <a:gd name="connsiteY5-180" fmla="*/ 238067 h 270962"/>
                <a:gd name="connsiteX6-181" fmla="*/ 3242 w 749656"/>
                <a:gd name="connsiteY6-182" fmla="*/ 207221 h 270962"/>
                <a:gd name="connsiteX0-183" fmla="*/ 3242 w 749836"/>
                <a:gd name="connsiteY0-184" fmla="*/ 207221 h 270962"/>
                <a:gd name="connsiteX1-185" fmla="*/ 243720 w 749836"/>
                <a:gd name="connsiteY1-186" fmla="*/ 54554 h 270962"/>
                <a:gd name="connsiteX2-187" fmla="*/ 749528 w 749836"/>
                <a:gd name="connsiteY2-188" fmla="*/ 44263 h 270962"/>
                <a:gd name="connsiteX3-189" fmla="*/ 583295 w 749836"/>
                <a:gd name="connsiteY3-190" fmla="*/ 180497 h 270962"/>
                <a:gd name="connsiteX4-191" fmla="*/ 248804 w 749836"/>
                <a:gd name="connsiteY4-192" fmla="*/ 134095 h 270962"/>
                <a:gd name="connsiteX5-193" fmla="*/ 95103 w 749836"/>
                <a:gd name="connsiteY5-194" fmla="*/ 238067 h 270962"/>
                <a:gd name="connsiteX6-195" fmla="*/ 3242 w 749836"/>
                <a:gd name="connsiteY6-196" fmla="*/ 207221 h 270962"/>
                <a:gd name="connsiteX0-197" fmla="*/ 3242 w 749837"/>
                <a:gd name="connsiteY0-198" fmla="*/ 263880 h 327621"/>
                <a:gd name="connsiteX1-199" fmla="*/ 365187 w 749837"/>
                <a:gd name="connsiteY1-200" fmla="*/ 10166 h 327621"/>
                <a:gd name="connsiteX2-201" fmla="*/ 749528 w 749837"/>
                <a:gd name="connsiteY2-202" fmla="*/ 100922 h 327621"/>
                <a:gd name="connsiteX3-203" fmla="*/ 583295 w 749837"/>
                <a:gd name="connsiteY3-204" fmla="*/ 237156 h 327621"/>
                <a:gd name="connsiteX4-205" fmla="*/ 248804 w 749837"/>
                <a:gd name="connsiteY4-206" fmla="*/ 190754 h 327621"/>
                <a:gd name="connsiteX5-207" fmla="*/ 95103 w 749837"/>
                <a:gd name="connsiteY5-208" fmla="*/ 294726 h 327621"/>
                <a:gd name="connsiteX6-209" fmla="*/ 3242 w 749837"/>
                <a:gd name="connsiteY6-210" fmla="*/ 263880 h 327621"/>
                <a:gd name="connsiteX0-211" fmla="*/ 3242 w 749837"/>
                <a:gd name="connsiteY0-212" fmla="*/ 263882 h 327623"/>
                <a:gd name="connsiteX1-213" fmla="*/ 365187 w 749837"/>
                <a:gd name="connsiteY1-214" fmla="*/ 10168 h 327623"/>
                <a:gd name="connsiteX2-215" fmla="*/ 749528 w 749837"/>
                <a:gd name="connsiteY2-216" fmla="*/ 100924 h 327623"/>
                <a:gd name="connsiteX3-217" fmla="*/ 583295 w 749837"/>
                <a:gd name="connsiteY3-218" fmla="*/ 237158 h 327623"/>
                <a:gd name="connsiteX4-219" fmla="*/ 341243 w 749837"/>
                <a:gd name="connsiteY4-220" fmla="*/ 144967 h 327623"/>
                <a:gd name="connsiteX5-221" fmla="*/ 95103 w 749837"/>
                <a:gd name="connsiteY5-222" fmla="*/ 294728 h 327623"/>
                <a:gd name="connsiteX6-223" fmla="*/ 3242 w 749837"/>
                <a:gd name="connsiteY6-224" fmla="*/ 263882 h 327623"/>
                <a:gd name="connsiteX0-225" fmla="*/ 2222 w 792573"/>
                <a:gd name="connsiteY0-226" fmla="*/ 220218 h 315085"/>
                <a:gd name="connsiteX1-227" fmla="*/ 407923 w 792573"/>
                <a:gd name="connsiteY1-228" fmla="*/ 7336 h 315085"/>
                <a:gd name="connsiteX2-229" fmla="*/ 792264 w 792573"/>
                <a:gd name="connsiteY2-230" fmla="*/ 98092 h 315085"/>
                <a:gd name="connsiteX3-231" fmla="*/ 626031 w 792573"/>
                <a:gd name="connsiteY3-232" fmla="*/ 234326 h 315085"/>
                <a:gd name="connsiteX4-233" fmla="*/ 383979 w 792573"/>
                <a:gd name="connsiteY4-234" fmla="*/ 142135 h 315085"/>
                <a:gd name="connsiteX5-235" fmla="*/ 137839 w 792573"/>
                <a:gd name="connsiteY5-236" fmla="*/ 291896 h 315085"/>
                <a:gd name="connsiteX6-237" fmla="*/ 2222 w 792573"/>
                <a:gd name="connsiteY6-238" fmla="*/ 220218 h 315085"/>
                <a:gd name="connsiteX0-239" fmla="*/ 2865 w 793216"/>
                <a:gd name="connsiteY0-240" fmla="*/ 220216 h 309165"/>
                <a:gd name="connsiteX1-241" fmla="*/ 408566 w 793216"/>
                <a:gd name="connsiteY1-242" fmla="*/ 7334 h 309165"/>
                <a:gd name="connsiteX2-243" fmla="*/ 792907 w 793216"/>
                <a:gd name="connsiteY2-244" fmla="*/ 98090 h 309165"/>
                <a:gd name="connsiteX3-245" fmla="*/ 626674 w 793216"/>
                <a:gd name="connsiteY3-246" fmla="*/ 234324 h 309165"/>
                <a:gd name="connsiteX4-247" fmla="*/ 384622 w 793216"/>
                <a:gd name="connsiteY4-248" fmla="*/ 142133 h 309165"/>
                <a:gd name="connsiteX5-249" fmla="*/ 107303 w 793216"/>
                <a:gd name="connsiteY5-250" fmla="*/ 284642 h 309165"/>
                <a:gd name="connsiteX6-251" fmla="*/ 2865 w 793216"/>
                <a:gd name="connsiteY6-252" fmla="*/ 220216 h 309165"/>
                <a:gd name="connsiteX0-253" fmla="*/ 2865 w 793418"/>
                <a:gd name="connsiteY0-254" fmla="*/ 220216 h 309163"/>
                <a:gd name="connsiteX1-255" fmla="*/ 408566 w 793418"/>
                <a:gd name="connsiteY1-256" fmla="*/ 7334 h 309163"/>
                <a:gd name="connsiteX2-257" fmla="*/ 792907 w 793418"/>
                <a:gd name="connsiteY2-258" fmla="*/ 98090 h 309163"/>
                <a:gd name="connsiteX3-259" fmla="*/ 680469 w 793418"/>
                <a:gd name="connsiteY3-260" fmla="*/ 227285 h 309163"/>
                <a:gd name="connsiteX4-261" fmla="*/ 384622 w 793418"/>
                <a:gd name="connsiteY4-262" fmla="*/ 142133 h 309163"/>
                <a:gd name="connsiteX5-263" fmla="*/ 107303 w 793418"/>
                <a:gd name="connsiteY5-264" fmla="*/ 284642 h 309163"/>
                <a:gd name="connsiteX6-265" fmla="*/ 2865 w 793418"/>
                <a:gd name="connsiteY6-266" fmla="*/ 220216 h 309163"/>
                <a:gd name="connsiteX0-267" fmla="*/ 2865 w 793418"/>
                <a:gd name="connsiteY0-268" fmla="*/ 252929 h 341878"/>
                <a:gd name="connsiteX1-269" fmla="*/ 422621 w 793418"/>
                <a:gd name="connsiteY1-270" fmla="*/ 4207 h 341878"/>
                <a:gd name="connsiteX2-271" fmla="*/ 792907 w 793418"/>
                <a:gd name="connsiteY2-272" fmla="*/ 130803 h 341878"/>
                <a:gd name="connsiteX3-273" fmla="*/ 680469 w 793418"/>
                <a:gd name="connsiteY3-274" fmla="*/ 259998 h 341878"/>
                <a:gd name="connsiteX4-275" fmla="*/ 384622 w 793418"/>
                <a:gd name="connsiteY4-276" fmla="*/ 174846 h 341878"/>
                <a:gd name="connsiteX5-277" fmla="*/ 107303 w 793418"/>
                <a:gd name="connsiteY5-278" fmla="*/ 317355 h 341878"/>
                <a:gd name="connsiteX6-279" fmla="*/ 2865 w 793418"/>
                <a:gd name="connsiteY6-280" fmla="*/ 252929 h 3418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793418" h="341878">
                  <a:moveTo>
                    <a:pt x="2865" y="252929"/>
                  </a:moveTo>
                  <a:cubicBezTo>
                    <a:pt x="40018" y="161228"/>
                    <a:pt x="290947" y="24561"/>
                    <a:pt x="422621" y="4207"/>
                  </a:cubicBezTo>
                  <a:cubicBezTo>
                    <a:pt x="554295" y="-16147"/>
                    <a:pt x="755656" y="39149"/>
                    <a:pt x="792907" y="130803"/>
                  </a:cubicBezTo>
                  <a:cubicBezTo>
                    <a:pt x="800396" y="204614"/>
                    <a:pt x="723780" y="300487"/>
                    <a:pt x="680469" y="259998"/>
                  </a:cubicBezTo>
                  <a:cubicBezTo>
                    <a:pt x="656422" y="207669"/>
                    <a:pt x="480535" y="176537"/>
                    <a:pt x="384622" y="174846"/>
                  </a:cubicBezTo>
                  <a:cubicBezTo>
                    <a:pt x="296250" y="174869"/>
                    <a:pt x="131290" y="264992"/>
                    <a:pt x="107303" y="317355"/>
                  </a:cubicBezTo>
                  <a:cubicBezTo>
                    <a:pt x="74567" y="379040"/>
                    <a:pt x="-17315" y="311894"/>
                    <a:pt x="2865" y="252929"/>
                  </a:cubicBezTo>
                  <a:close/>
                </a:path>
              </a:pathLst>
            </a:custGeom>
            <a:solidFill>
              <a:srgbClr val="D36C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75" name="文本框 74"/>
          <p:cNvSpPr txBox="1"/>
          <p:nvPr/>
        </p:nvSpPr>
        <p:spPr>
          <a:xfrm>
            <a:off x="1034743" y="3689586"/>
            <a:ext cx="5911003" cy="51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不够用怎么办？试试每次分配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点代价：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5DAD34F-027F-7A44-776B-6A069C277B1B}"/>
              </a:ext>
            </a:extLst>
          </p:cNvPr>
          <p:cNvGrpSpPr/>
          <p:nvPr/>
        </p:nvGrpSpPr>
        <p:grpSpPr>
          <a:xfrm>
            <a:off x="1346333" y="2775881"/>
            <a:ext cx="3985213" cy="829404"/>
            <a:chOff x="1346333" y="2775881"/>
            <a:chExt cx="3985213" cy="829404"/>
          </a:xfrm>
        </p:grpSpPr>
        <p:sp>
          <p:nvSpPr>
            <p:cNvPr id="36" name="矩形 35"/>
            <p:cNvSpPr/>
            <p:nvPr/>
          </p:nvSpPr>
          <p:spPr>
            <a:xfrm>
              <a:off x="1379279" y="302278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17556" y="1123"/>
                    <a:pt x="165509" y="-3310"/>
                    <a:pt x="249381" y="0"/>
                  </a:cubicBezTo>
                  <a:cubicBezTo>
                    <a:pt x="251250" y="91405"/>
                    <a:pt x="250335" y="204656"/>
                    <a:pt x="249381" y="295565"/>
                  </a:cubicBezTo>
                  <a:cubicBezTo>
                    <a:pt x="157063" y="297430"/>
                    <a:pt x="57075" y="291714"/>
                    <a:pt x="0" y="295565"/>
                  </a:cubicBezTo>
                  <a:cubicBezTo>
                    <a:pt x="-8211" y="186980"/>
                    <a:pt x="8316" y="99145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93570" y="11270"/>
                    <a:pt x="129016" y="3771"/>
                    <a:pt x="249381" y="0"/>
                  </a:cubicBezTo>
                  <a:cubicBezTo>
                    <a:pt x="235905" y="106798"/>
                    <a:pt x="241189" y="176735"/>
                    <a:pt x="249381" y="295565"/>
                  </a:cubicBezTo>
                  <a:cubicBezTo>
                    <a:pt x="157579" y="294732"/>
                    <a:pt x="76640" y="302722"/>
                    <a:pt x="0" y="295565"/>
                  </a:cubicBezTo>
                  <a:cubicBezTo>
                    <a:pt x="-9901" y="215344"/>
                    <a:pt x="-477" y="124746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1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628660" y="302278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53688" y="-3836"/>
                    <a:pt x="165513" y="-9435"/>
                    <a:pt x="249381" y="0"/>
                  </a:cubicBezTo>
                  <a:cubicBezTo>
                    <a:pt x="252663" y="100547"/>
                    <a:pt x="236305" y="211618"/>
                    <a:pt x="249381" y="295565"/>
                  </a:cubicBezTo>
                  <a:cubicBezTo>
                    <a:pt x="178468" y="304028"/>
                    <a:pt x="67051" y="285859"/>
                    <a:pt x="0" y="295565"/>
                  </a:cubicBezTo>
                  <a:cubicBezTo>
                    <a:pt x="-2672" y="226482"/>
                    <a:pt x="7585" y="76695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15319" y="-1324"/>
                    <a:pt x="163820" y="-11370"/>
                    <a:pt x="249381" y="0"/>
                  </a:cubicBezTo>
                  <a:cubicBezTo>
                    <a:pt x="240375" y="82994"/>
                    <a:pt x="246807" y="233406"/>
                    <a:pt x="249381" y="295565"/>
                  </a:cubicBezTo>
                  <a:cubicBezTo>
                    <a:pt x="192499" y="289750"/>
                    <a:pt x="72988" y="297851"/>
                    <a:pt x="0" y="295565"/>
                  </a:cubicBezTo>
                  <a:cubicBezTo>
                    <a:pt x="-10859" y="168443"/>
                    <a:pt x="4843" y="82279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6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878041" y="302278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91714" y="9015"/>
                    <a:pt x="148032" y="1779"/>
                    <a:pt x="249381" y="0"/>
                  </a:cubicBezTo>
                  <a:cubicBezTo>
                    <a:pt x="263840" y="111934"/>
                    <a:pt x="253891" y="155659"/>
                    <a:pt x="249381" y="295565"/>
                  </a:cubicBezTo>
                  <a:cubicBezTo>
                    <a:pt x="192364" y="304665"/>
                    <a:pt x="95050" y="291551"/>
                    <a:pt x="0" y="295565"/>
                  </a:cubicBezTo>
                  <a:cubicBezTo>
                    <a:pt x="-2167" y="161807"/>
                    <a:pt x="-4272" y="134021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64520" y="3358"/>
                    <a:pt x="138430" y="11933"/>
                    <a:pt x="249381" y="0"/>
                  </a:cubicBezTo>
                  <a:cubicBezTo>
                    <a:pt x="247626" y="67677"/>
                    <a:pt x="245075" y="155781"/>
                    <a:pt x="249381" y="295565"/>
                  </a:cubicBezTo>
                  <a:cubicBezTo>
                    <a:pt x="140976" y="293573"/>
                    <a:pt x="76996" y="285751"/>
                    <a:pt x="0" y="295565"/>
                  </a:cubicBezTo>
                  <a:cubicBezTo>
                    <a:pt x="5358" y="201924"/>
                    <a:pt x="14229" y="140055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4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2127422" y="302278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04326" y="-10879"/>
                    <a:pt x="132319" y="-8982"/>
                    <a:pt x="249381" y="0"/>
                  </a:cubicBezTo>
                  <a:cubicBezTo>
                    <a:pt x="244509" y="79333"/>
                    <a:pt x="253795" y="171951"/>
                    <a:pt x="249381" y="295565"/>
                  </a:cubicBezTo>
                  <a:cubicBezTo>
                    <a:pt x="162598" y="298824"/>
                    <a:pt x="95531" y="300929"/>
                    <a:pt x="0" y="295565"/>
                  </a:cubicBezTo>
                  <a:cubicBezTo>
                    <a:pt x="1948" y="202253"/>
                    <a:pt x="13695" y="63348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68333" y="-8560"/>
                    <a:pt x="166661" y="4949"/>
                    <a:pt x="249381" y="0"/>
                  </a:cubicBezTo>
                  <a:cubicBezTo>
                    <a:pt x="259894" y="124040"/>
                    <a:pt x="244224" y="189717"/>
                    <a:pt x="249381" y="295565"/>
                  </a:cubicBezTo>
                  <a:cubicBezTo>
                    <a:pt x="188399" y="296942"/>
                    <a:pt x="101407" y="285988"/>
                    <a:pt x="0" y="295565"/>
                  </a:cubicBezTo>
                  <a:cubicBezTo>
                    <a:pt x="-9374" y="154115"/>
                    <a:pt x="-3200" y="74839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3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336498" y="302278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24608" y="-12290"/>
                    <a:pt x="147809" y="9092"/>
                    <a:pt x="249381" y="0"/>
                  </a:cubicBezTo>
                  <a:cubicBezTo>
                    <a:pt x="238174" y="98882"/>
                    <a:pt x="260044" y="156451"/>
                    <a:pt x="249381" y="295565"/>
                  </a:cubicBezTo>
                  <a:cubicBezTo>
                    <a:pt x="144315" y="295385"/>
                    <a:pt x="72431" y="307777"/>
                    <a:pt x="0" y="295565"/>
                  </a:cubicBezTo>
                  <a:cubicBezTo>
                    <a:pt x="7938" y="192270"/>
                    <a:pt x="5343" y="118512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54312" y="-10720"/>
                    <a:pt x="151768" y="4659"/>
                    <a:pt x="249381" y="0"/>
                  </a:cubicBezTo>
                  <a:cubicBezTo>
                    <a:pt x="259706" y="86214"/>
                    <a:pt x="257642" y="179324"/>
                    <a:pt x="249381" y="295565"/>
                  </a:cubicBezTo>
                  <a:cubicBezTo>
                    <a:pt x="152692" y="291377"/>
                    <a:pt x="80447" y="304389"/>
                    <a:pt x="0" y="295565"/>
                  </a:cubicBezTo>
                  <a:cubicBezTo>
                    <a:pt x="-4920" y="194183"/>
                    <a:pt x="2841" y="147118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1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585879" y="302278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65517" y="4395"/>
                    <a:pt x="139782" y="7606"/>
                    <a:pt x="249381" y="0"/>
                  </a:cubicBezTo>
                  <a:cubicBezTo>
                    <a:pt x="257532" y="106934"/>
                    <a:pt x="257763" y="224918"/>
                    <a:pt x="249381" y="295565"/>
                  </a:cubicBezTo>
                  <a:cubicBezTo>
                    <a:pt x="128659" y="307086"/>
                    <a:pt x="71096" y="300655"/>
                    <a:pt x="0" y="295565"/>
                  </a:cubicBezTo>
                  <a:cubicBezTo>
                    <a:pt x="-13965" y="229169"/>
                    <a:pt x="4147" y="76536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16307" y="-5814"/>
                    <a:pt x="140917" y="-10886"/>
                    <a:pt x="249381" y="0"/>
                  </a:cubicBezTo>
                  <a:cubicBezTo>
                    <a:pt x="235841" y="95865"/>
                    <a:pt x="237879" y="161949"/>
                    <a:pt x="249381" y="295565"/>
                  </a:cubicBezTo>
                  <a:cubicBezTo>
                    <a:pt x="141960" y="286907"/>
                    <a:pt x="106338" y="287417"/>
                    <a:pt x="0" y="295565"/>
                  </a:cubicBezTo>
                  <a:cubicBezTo>
                    <a:pt x="-448" y="150252"/>
                    <a:pt x="-13431" y="59651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6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835260" y="302278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83079" y="11151"/>
                    <a:pt x="157079" y="3013"/>
                    <a:pt x="249381" y="0"/>
                  </a:cubicBezTo>
                  <a:cubicBezTo>
                    <a:pt x="246513" y="121465"/>
                    <a:pt x="252995" y="182041"/>
                    <a:pt x="249381" y="295565"/>
                  </a:cubicBezTo>
                  <a:cubicBezTo>
                    <a:pt x="127308" y="285472"/>
                    <a:pt x="114798" y="284441"/>
                    <a:pt x="0" y="295565"/>
                  </a:cubicBezTo>
                  <a:cubicBezTo>
                    <a:pt x="9582" y="148281"/>
                    <a:pt x="-11458" y="76863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59321" y="-2185"/>
                    <a:pt x="180863" y="7209"/>
                    <a:pt x="249381" y="0"/>
                  </a:cubicBezTo>
                  <a:cubicBezTo>
                    <a:pt x="252969" y="104031"/>
                    <a:pt x="244464" y="220090"/>
                    <a:pt x="249381" y="295565"/>
                  </a:cubicBezTo>
                  <a:cubicBezTo>
                    <a:pt x="191947" y="301309"/>
                    <a:pt x="53050" y="289963"/>
                    <a:pt x="0" y="295565"/>
                  </a:cubicBezTo>
                  <a:cubicBezTo>
                    <a:pt x="-1020" y="186378"/>
                    <a:pt x="-4910" y="8374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4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4084641" y="3022780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61433" y="-9247"/>
                    <a:pt x="168970" y="8622"/>
                    <a:pt x="249381" y="0"/>
                  </a:cubicBezTo>
                  <a:cubicBezTo>
                    <a:pt x="241822" y="89819"/>
                    <a:pt x="247005" y="155312"/>
                    <a:pt x="249381" y="295565"/>
                  </a:cubicBezTo>
                  <a:cubicBezTo>
                    <a:pt x="181033" y="296609"/>
                    <a:pt x="70711" y="299359"/>
                    <a:pt x="0" y="295565"/>
                  </a:cubicBezTo>
                  <a:cubicBezTo>
                    <a:pt x="81" y="149197"/>
                    <a:pt x="12400" y="93203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07002" y="5477"/>
                    <a:pt x="169398" y="-10300"/>
                    <a:pt x="249381" y="0"/>
                  </a:cubicBezTo>
                  <a:cubicBezTo>
                    <a:pt x="244272" y="133508"/>
                    <a:pt x="235820" y="150238"/>
                    <a:pt x="249381" y="295565"/>
                  </a:cubicBezTo>
                  <a:cubicBezTo>
                    <a:pt x="133527" y="307259"/>
                    <a:pt x="105455" y="306672"/>
                    <a:pt x="0" y="295565"/>
                  </a:cubicBezTo>
                  <a:cubicBezTo>
                    <a:pt x="9509" y="187772"/>
                    <a:pt x="7543" y="119668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3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4334022" y="3022779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01298" y="6503"/>
                    <a:pt x="141551" y="-1000"/>
                    <a:pt x="249381" y="0"/>
                  </a:cubicBezTo>
                  <a:cubicBezTo>
                    <a:pt x="254935" y="135052"/>
                    <a:pt x="243013" y="167270"/>
                    <a:pt x="249381" y="295565"/>
                  </a:cubicBezTo>
                  <a:cubicBezTo>
                    <a:pt x="142163" y="285375"/>
                    <a:pt x="80636" y="294919"/>
                    <a:pt x="0" y="295565"/>
                  </a:cubicBezTo>
                  <a:cubicBezTo>
                    <a:pt x="-610" y="173254"/>
                    <a:pt x="-746" y="59128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23537" y="-10898"/>
                    <a:pt x="195969" y="4826"/>
                    <a:pt x="249381" y="0"/>
                  </a:cubicBezTo>
                  <a:cubicBezTo>
                    <a:pt x="253227" y="59333"/>
                    <a:pt x="242345" y="206243"/>
                    <a:pt x="249381" y="295565"/>
                  </a:cubicBezTo>
                  <a:cubicBezTo>
                    <a:pt x="174047" y="306789"/>
                    <a:pt x="54002" y="298917"/>
                    <a:pt x="0" y="295565"/>
                  </a:cubicBezTo>
                  <a:cubicBezTo>
                    <a:pt x="13295" y="178172"/>
                    <a:pt x="12864" y="77675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5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4583403" y="3022779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79397" y="9635"/>
                    <a:pt x="170325" y="8425"/>
                    <a:pt x="249381" y="0"/>
                  </a:cubicBezTo>
                  <a:cubicBezTo>
                    <a:pt x="252997" y="110785"/>
                    <a:pt x="240909" y="230641"/>
                    <a:pt x="249381" y="295565"/>
                  </a:cubicBezTo>
                  <a:cubicBezTo>
                    <a:pt x="143106" y="301286"/>
                    <a:pt x="113886" y="307721"/>
                    <a:pt x="0" y="295565"/>
                  </a:cubicBezTo>
                  <a:cubicBezTo>
                    <a:pt x="-4681" y="187106"/>
                    <a:pt x="14765" y="124788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22800" y="29"/>
                    <a:pt x="176873" y="3391"/>
                    <a:pt x="249381" y="0"/>
                  </a:cubicBezTo>
                  <a:cubicBezTo>
                    <a:pt x="257111" y="110043"/>
                    <a:pt x="242291" y="193489"/>
                    <a:pt x="249381" y="295565"/>
                  </a:cubicBezTo>
                  <a:cubicBezTo>
                    <a:pt x="134592" y="283957"/>
                    <a:pt x="62512" y="295482"/>
                    <a:pt x="0" y="295565"/>
                  </a:cubicBezTo>
                  <a:cubicBezTo>
                    <a:pt x="-4621" y="172317"/>
                    <a:pt x="-12897" y="66343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832784" y="3022779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92045" y="3891"/>
                    <a:pt x="172126" y="4754"/>
                    <a:pt x="249381" y="0"/>
                  </a:cubicBezTo>
                  <a:cubicBezTo>
                    <a:pt x="240143" y="83133"/>
                    <a:pt x="252379" y="217204"/>
                    <a:pt x="249381" y="295565"/>
                  </a:cubicBezTo>
                  <a:cubicBezTo>
                    <a:pt x="136575" y="287720"/>
                    <a:pt x="108049" y="299597"/>
                    <a:pt x="0" y="295565"/>
                  </a:cubicBezTo>
                  <a:cubicBezTo>
                    <a:pt x="-2415" y="204315"/>
                    <a:pt x="5850" y="137555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77654" y="9764"/>
                    <a:pt x="137819" y="9682"/>
                    <a:pt x="249381" y="0"/>
                  </a:cubicBezTo>
                  <a:cubicBezTo>
                    <a:pt x="262646" y="135525"/>
                    <a:pt x="248209" y="227086"/>
                    <a:pt x="249381" y="295565"/>
                  </a:cubicBezTo>
                  <a:cubicBezTo>
                    <a:pt x="178693" y="297369"/>
                    <a:pt x="70265" y="304407"/>
                    <a:pt x="0" y="295565"/>
                  </a:cubicBezTo>
                  <a:cubicBezTo>
                    <a:pt x="-1227" y="212073"/>
                    <a:pt x="-4222" y="135913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5082165" y="3022779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13209" y="6741"/>
                    <a:pt x="133605" y="4039"/>
                    <a:pt x="249381" y="0"/>
                  </a:cubicBezTo>
                  <a:cubicBezTo>
                    <a:pt x="252413" y="142076"/>
                    <a:pt x="243476" y="190503"/>
                    <a:pt x="249381" y="295565"/>
                  </a:cubicBezTo>
                  <a:cubicBezTo>
                    <a:pt x="188675" y="292120"/>
                    <a:pt x="58808" y="294216"/>
                    <a:pt x="0" y="295565"/>
                  </a:cubicBezTo>
                  <a:cubicBezTo>
                    <a:pt x="173" y="172330"/>
                    <a:pt x="-1628" y="133228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77700" y="7257"/>
                    <a:pt x="184473" y="-7833"/>
                    <a:pt x="249381" y="0"/>
                  </a:cubicBezTo>
                  <a:cubicBezTo>
                    <a:pt x="240085" y="110160"/>
                    <a:pt x="258288" y="195933"/>
                    <a:pt x="249381" y="295565"/>
                  </a:cubicBezTo>
                  <a:cubicBezTo>
                    <a:pt x="164322" y="296322"/>
                    <a:pt x="81417" y="293714"/>
                    <a:pt x="0" y="295565"/>
                  </a:cubicBezTo>
                  <a:cubicBezTo>
                    <a:pt x="-1568" y="235076"/>
                    <a:pt x="-8141" y="68359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1346333" y="3228778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0</a:t>
              </a:r>
            </a:p>
          </p:txBody>
        </p:sp>
        <p:cxnSp>
          <p:nvCxnSpPr>
            <p:cNvPr id="53" name="直接箭头连接符 52"/>
            <p:cNvCxnSpPr/>
            <p:nvPr/>
          </p:nvCxnSpPr>
          <p:spPr>
            <a:xfrm>
              <a:off x="2473916" y="3182594"/>
              <a:ext cx="774263" cy="0"/>
            </a:xfrm>
            <a:prstGeom prst="straightConnector1">
              <a:avLst/>
            </a:prstGeom>
            <a:ln w="28575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文本框 57"/>
            <p:cNvSpPr txBox="1"/>
            <p:nvPr/>
          </p:nvSpPr>
          <p:spPr>
            <a:xfrm>
              <a:off x="2687931" y="2775881"/>
              <a:ext cx="401647" cy="4201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zh-CN" altLang="en-US" sz="14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？</a:t>
              </a:r>
              <a:endParaRPr lang="en-US" altLang="zh-CN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1612187" y="3231913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0</a:t>
              </a: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1864975" y="3230957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2110949" y="3228778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1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CFEEC10B-F4DA-8C17-250F-FD4A8447BF9E}"/>
              </a:ext>
            </a:extLst>
          </p:cNvPr>
          <p:cNvGrpSpPr/>
          <p:nvPr/>
        </p:nvGrpSpPr>
        <p:grpSpPr>
          <a:xfrm>
            <a:off x="1351499" y="5279553"/>
            <a:ext cx="6548882" cy="840469"/>
            <a:chOff x="1351499" y="5279553"/>
            <a:chExt cx="6548882" cy="840469"/>
          </a:xfrm>
        </p:grpSpPr>
        <p:sp>
          <p:nvSpPr>
            <p:cNvPr id="174" name="文本框 173"/>
            <p:cNvSpPr txBox="1"/>
            <p:nvPr/>
          </p:nvSpPr>
          <p:spPr>
            <a:xfrm>
              <a:off x="3440650" y="5279553"/>
              <a:ext cx="401647" cy="4201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zh-CN" altLang="en-US" sz="14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√</a:t>
              </a:r>
              <a:endParaRPr lang="en-US" altLang="zh-CN" sz="1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60E3D13D-9A1A-0715-9733-42F6136D5148}"/>
                </a:ext>
              </a:extLst>
            </p:cNvPr>
            <p:cNvGrpSpPr/>
            <p:nvPr/>
          </p:nvGrpSpPr>
          <p:grpSpPr>
            <a:xfrm>
              <a:off x="1351499" y="5538286"/>
              <a:ext cx="6548882" cy="581736"/>
              <a:chOff x="1351499" y="5538286"/>
              <a:chExt cx="6548882" cy="581736"/>
            </a:xfrm>
          </p:grpSpPr>
          <p:sp>
            <p:nvSpPr>
              <p:cNvPr id="137" name="矩形 136"/>
              <p:cNvSpPr/>
              <p:nvPr/>
            </p:nvSpPr>
            <p:spPr>
              <a:xfrm>
                <a:off x="1357864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97752" y="6216"/>
                      <a:pt x="177665" y="11708"/>
                      <a:pt x="249381" y="0"/>
                    </a:cubicBezTo>
                    <a:cubicBezTo>
                      <a:pt x="257502" y="96638"/>
                      <a:pt x="263510" y="149564"/>
                      <a:pt x="249381" y="295565"/>
                    </a:cubicBezTo>
                    <a:cubicBezTo>
                      <a:pt x="147468" y="290057"/>
                      <a:pt x="52920" y="285966"/>
                      <a:pt x="0" y="295565"/>
                    </a:cubicBezTo>
                    <a:cubicBezTo>
                      <a:pt x="-1768" y="148281"/>
                      <a:pt x="-12930" y="99334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101912" y="-663"/>
                      <a:pt x="140278" y="-8692"/>
                      <a:pt x="249381" y="0"/>
                    </a:cubicBezTo>
                    <a:cubicBezTo>
                      <a:pt x="258476" y="141216"/>
                      <a:pt x="256744" y="211649"/>
                      <a:pt x="249381" y="295565"/>
                    </a:cubicBezTo>
                    <a:cubicBezTo>
                      <a:pt x="155586" y="297401"/>
                      <a:pt x="67189" y="295456"/>
                      <a:pt x="0" y="295565"/>
                    </a:cubicBezTo>
                    <a:cubicBezTo>
                      <a:pt x="3446" y="204258"/>
                      <a:pt x="-6265" y="75602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1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1607245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112821" y="-8170"/>
                      <a:pt x="188345" y="-920"/>
                      <a:pt x="249381" y="0"/>
                    </a:cubicBezTo>
                    <a:cubicBezTo>
                      <a:pt x="236026" y="93743"/>
                      <a:pt x="256404" y="155320"/>
                      <a:pt x="249381" y="295565"/>
                    </a:cubicBezTo>
                    <a:cubicBezTo>
                      <a:pt x="160538" y="304288"/>
                      <a:pt x="73351" y="302431"/>
                      <a:pt x="0" y="295565"/>
                    </a:cubicBezTo>
                    <a:cubicBezTo>
                      <a:pt x="4811" y="166439"/>
                      <a:pt x="12849" y="92475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77448" y="-1514"/>
                      <a:pt x="126705" y="-10520"/>
                      <a:pt x="249381" y="0"/>
                    </a:cubicBezTo>
                    <a:cubicBezTo>
                      <a:pt x="250419" y="143613"/>
                      <a:pt x="252294" y="212491"/>
                      <a:pt x="249381" y="295565"/>
                    </a:cubicBezTo>
                    <a:cubicBezTo>
                      <a:pt x="141030" y="307638"/>
                      <a:pt x="81326" y="285588"/>
                      <a:pt x="0" y="295565"/>
                    </a:cubicBezTo>
                    <a:cubicBezTo>
                      <a:pt x="-13902" y="194101"/>
                      <a:pt x="52" y="88364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6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1856626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78476" y="-10086"/>
                      <a:pt x="149398" y="-282"/>
                      <a:pt x="249381" y="0"/>
                    </a:cubicBezTo>
                    <a:cubicBezTo>
                      <a:pt x="253944" y="133252"/>
                      <a:pt x="242082" y="164456"/>
                      <a:pt x="249381" y="295565"/>
                    </a:cubicBezTo>
                    <a:cubicBezTo>
                      <a:pt x="193254" y="298174"/>
                      <a:pt x="88712" y="289577"/>
                      <a:pt x="0" y="295565"/>
                    </a:cubicBezTo>
                    <a:cubicBezTo>
                      <a:pt x="14742" y="174816"/>
                      <a:pt x="9685" y="106104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63507" y="-954"/>
                      <a:pt x="174901" y="11037"/>
                      <a:pt x="249381" y="0"/>
                    </a:cubicBezTo>
                    <a:cubicBezTo>
                      <a:pt x="245801" y="101337"/>
                      <a:pt x="244211" y="223584"/>
                      <a:pt x="249381" y="295565"/>
                    </a:cubicBezTo>
                    <a:cubicBezTo>
                      <a:pt x="165369" y="287689"/>
                      <a:pt x="114201" y="291932"/>
                      <a:pt x="0" y="295565"/>
                    </a:cubicBezTo>
                    <a:cubicBezTo>
                      <a:pt x="-11734" y="156998"/>
                      <a:pt x="8603" y="99822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4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2106007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85826" y="3508"/>
                      <a:pt x="197118" y="-2327"/>
                      <a:pt x="249381" y="0"/>
                    </a:cubicBezTo>
                    <a:cubicBezTo>
                      <a:pt x="243639" y="111631"/>
                      <a:pt x="247747" y="191255"/>
                      <a:pt x="249381" y="295565"/>
                    </a:cubicBezTo>
                    <a:cubicBezTo>
                      <a:pt x="171448" y="291760"/>
                      <a:pt x="79514" y="304500"/>
                      <a:pt x="0" y="295565"/>
                    </a:cubicBezTo>
                    <a:cubicBezTo>
                      <a:pt x="-9195" y="207320"/>
                      <a:pt x="-3333" y="104359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76294" y="-5901"/>
                      <a:pt x="149554" y="-9788"/>
                      <a:pt x="249381" y="0"/>
                    </a:cubicBezTo>
                    <a:cubicBezTo>
                      <a:pt x="235386" y="88423"/>
                      <a:pt x="263177" y="167106"/>
                      <a:pt x="249381" y="295565"/>
                    </a:cubicBezTo>
                    <a:cubicBezTo>
                      <a:pt x="178424" y="293278"/>
                      <a:pt x="67589" y="306512"/>
                      <a:pt x="0" y="295565"/>
                    </a:cubicBezTo>
                    <a:cubicBezTo>
                      <a:pt x="322" y="206232"/>
                      <a:pt x="10774" y="62674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3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2355388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114915" y="3843"/>
                      <a:pt x="194580" y="-1912"/>
                      <a:pt x="249381" y="0"/>
                    </a:cubicBezTo>
                    <a:cubicBezTo>
                      <a:pt x="239857" y="61959"/>
                      <a:pt x="240786" y="182359"/>
                      <a:pt x="249381" y="295565"/>
                    </a:cubicBezTo>
                    <a:cubicBezTo>
                      <a:pt x="136313" y="297418"/>
                      <a:pt x="116503" y="285144"/>
                      <a:pt x="0" y="295565"/>
                    </a:cubicBezTo>
                    <a:cubicBezTo>
                      <a:pt x="-3915" y="217466"/>
                      <a:pt x="13978" y="78599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99396" y="-8216"/>
                      <a:pt x="128499" y="-10030"/>
                      <a:pt x="249381" y="0"/>
                    </a:cubicBezTo>
                    <a:cubicBezTo>
                      <a:pt x="236389" y="69614"/>
                      <a:pt x="262505" y="194916"/>
                      <a:pt x="249381" y="295565"/>
                    </a:cubicBezTo>
                    <a:cubicBezTo>
                      <a:pt x="163186" y="296498"/>
                      <a:pt x="101764" y="306616"/>
                      <a:pt x="0" y="295565"/>
                    </a:cubicBezTo>
                    <a:cubicBezTo>
                      <a:pt x="9405" y="156937"/>
                      <a:pt x="-2066" y="76101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5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42" name="矩形 141"/>
              <p:cNvSpPr/>
              <p:nvPr/>
            </p:nvSpPr>
            <p:spPr>
              <a:xfrm>
                <a:off x="2604769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115686" y="9037"/>
                      <a:pt x="195483" y="6971"/>
                      <a:pt x="249381" y="0"/>
                    </a:cubicBezTo>
                    <a:cubicBezTo>
                      <a:pt x="235134" y="88141"/>
                      <a:pt x="240995" y="156542"/>
                      <a:pt x="249381" y="295565"/>
                    </a:cubicBezTo>
                    <a:cubicBezTo>
                      <a:pt x="179903" y="305025"/>
                      <a:pt x="67596" y="283565"/>
                      <a:pt x="0" y="295565"/>
                    </a:cubicBezTo>
                    <a:cubicBezTo>
                      <a:pt x="-9817" y="202236"/>
                      <a:pt x="-4666" y="68859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116490" y="5264"/>
                      <a:pt x="133918" y="1388"/>
                      <a:pt x="249381" y="0"/>
                    </a:cubicBezTo>
                    <a:cubicBezTo>
                      <a:pt x="261913" y="112904"/>
                      <a:pt x="261798" y="151234"/>
                      <a:pt x="249381" y="295565"/>
                    </a:cubicBezTo>
                    <a:cubicBezTo>
                      <a:pt x="154507" y="287767"/>
                      <a:pt x="110421" y="299028"/>
                      <a:pt x="0" y="295565"/>
                    </a:cubicBezTo>
                    <a:cubicBezTo>
                      <a:pt x="-7536" y="209906"/>
                      <a:pt x="549" y="110592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7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43" name="矩形 142"/>
              <p:cNvSpPr/>
              <p:nvPr/>
            </p:nvSpPr>
            <p:spPr>
              <a:xfrm>
                <a:off x="2854150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92254" y="-830"/>
                      <a:pt x="155127" y="8086"/>
                      <a:pt x="249381" y="0"/>
                    </a:cubicBezTo>
                    <a:cubicBezTo>
                      <a:pt x="251491" y="62035"/>
                      <a:pt x="237526" y="226104"/>
                      <a:pt x="249381" y="295565"/>
                    </a:cubicBezTo>
                    <a:cubicBezTo>
                      <a:pt x="176400" y="306025"/>
                      <a:pt x="78822" y="283337"/>
                      <a:pt x="0" y="295565"/>
                    </a:cubicBezTo>
                    <a:cubicBezTo>
                      <a:pt x="-2485" y="205749"/>
                      <a:pt x="-6843" y="90922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88292" y="4715"/>
                      <a:pt x="139001" y="11851"/>
                      <a:pt x="249381" y="0"/>
                    </a:cubicBezTo>
                    <a:cubicBezTo>
                      <a:pt x="249838" y="104679"/>
                      <a:pt x="247242" y="218518"/>
                      <a:pt x="249381" y="295565"/>
                    </a:cubicBezTo>
                    <a:cubicBezTo>
                      <a:pt x="138429" y="302784"/>
                      <a:pt x="109856" y="292090"/>
                      <a:pt x="0" y="295565"/>
                    </a:cubicBezTo>
                    <a:cubicBezTo>
                      <a:pt x="11698" y="184298"/>
                      <a:pt x="10477" y="64122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4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44" name="矩形 143"/>
              <p:cNvSpPr/>
              <p:nvPr/>
            </p:nvSpPr>
            <p:spPr>
              <a:xfrm>
                <a:off x="3103531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67923" y="-3978"/>
                      <a:pt x="198028" y="-11922"/>
                      <a:pt x="249381" y="0"/>
                    </a:cubicBezTo>
                    <a:cubicBezTo>
                      <a:pt x="250414" y="93392"/>
                      <a:pt x="237795" y="224933"/>
                      <a:pt x="249381" y="295565"/>
                    </a:cubicBezTo>
                    <a:cubicBezTo>
                      <a:pt x="138505" y="286560"/>
                      <a:pt x="80043" y="288464"/>
                      <a:pt x="0" y="295565"/>
                    </a:cubicBezTo>
                    <a:cubicBezTo>
                      <a:pt x="3076" y="225843"/>
                      <a:pt x="12684" y="69765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99658" y="4777"/>
                      <a:pt x="139517" y="-9692"/>
                      <a:pt x="249381" y="0"/>
                    </a:cubicBezTo>
                    <a:cubicBezTo>
                      <a:pt x="245139" y="143744"/>
                      <a:pt x="246924" y="201678"/>
                      <a:pt x="249381" y="295565"/>
                    </a:cubicBezTo>
                    <a:cubicBezTo>
                      <a:pt x="145405" y="300812"/>
                      <a:pt x="102363" y="289188"/>
                      <a:pt x="0" y="295565"/>
                    </a:cubicBezTo>
                    <a:cubicBezTo>
                      <a:pt x="7302" y="174219"/>
                      <a:pt x="-11866" y="96833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8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1351499" y="5738024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0</a:t>
                </a:r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1617353" y="5741159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0</a:t>
                </a:r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1870141" y="5740203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2116115" y="5738024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149" name="矩形 148"/>
              <p:cNvSpPr/>
              <p:nvPr/>
            </p:nvSpPr>
            <p:spPr>
              <a:xfrm>
                <a:off x="3900570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115196" y="-4138"/>
                      <a:pt x="180559" y="10200"/>
                      <a:pt x="249381" y="0"/>
                    </a:cubicBezTo>
                    <a:cubicBezTo>
                      <a:pt x="261798" y="59849"/>
                      <a:pt x="258545" y="195165"/>
                      <a:pt x="249381" y="295565"/>
                    </a:cubicBezTo>
                    <a:cubicBezTo>
                      <a:pt x="189248" y="286178"/>
                      <a:pt x="58861" y="283393"/>
                      <a:pt x="0" y="295565"/>
                    </a:cubicBezTo>
                    <a:cubicBezTo>
                      <a:pt x="3556" y="154414"/>
                      <a:pt x="-11777" y="127301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107425" y="5488"/>
                      <a:pt x="138017" y="-10054"/>
                      <a:pt x="249381" y="0"/>
                    </a:cubicBezTo>
                    <a:cubicBezTo>
                      <a:pt x="248656" y="89605"/>
                      <a:pt x="259854" y="189222"/>
                      <a:pt x="249381" y="295565"/>
                    </a:cubicBezTo>
                    <a:cubicBezTo>
                      <a:pt x="144821" y="287615"/>
                      <a:pt x="91246" y="302048"/>
                      <a:pt x="0" y="295565"/>
                    </a:cubicBezTo>
                    <a:cubicBezTo>
                      <a:pt x="11614" y="219094"/>
                      <a:pt x="-3432" y="92851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1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4149951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111979" y="-4246"/>
                      <a:pt x="165914" y="-9612"/>
                      <a:pt x="249381" y="0"/>
                    </a:cubicBezTo>
                    <a:cubicBezTo>
                      <a:pt x="260553" y="64664"/>
                      <a:pt x="235414" y="198852"/>
                      <a:pt x="249381" y="295565"/>
                    </a:cubicBezTo>
                    <a:cubicBezTo>
                      <a:pt x="194144" y="300260"/>
                      <a:pt x="74471" y="295957"/>
                      <a:pt x="0" y="295565"/>
                    </a:cubicBezTo>
                    <a:cubicBezTo>
                      <a:pt x="7641" y="218382"/>
                      <a:pt x="7632" y="113615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57577" y="-6031"/>
                      <a:pt x="136196" y="-8990"/>
                      <a:pt x="249381" y="0"/>
                    </a:cubicBezTo>
                    <a:cubicBezTo>
                      <a:pt x="244089" y="108728"/>
                      <a:pt x="245329" y="199708"/>
                      <a:pt x="249381" y="295565"/>
                    </a:cubicBezTo>
                    <a:cubicBezTo>
                      <a:pt x="128857" y="298618"/>
                      <a:pt x="118696" y="297086"/>
                      <a:pt x="0" y="295565"/>
                    </a:cubicBezTo>
                    <a:cubicBezTo>
                      <a:pt x="-10198" y="198007"/>
                      <a:pt x="-4143" y="108804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6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51" name="矩形 150"/>
              <p:cNvSpPr/>
              <p:nvPr/>
            </p:nvSpPr>
            <p:spPr>
              <a:xfrm>
                <a:off x="4399332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91845" y="-12221"/>
                      <a:pt x="183600" y="10439"/>
                      <a:pt x="249381" y="0"/>
                    </a:cubicBezTo>
                    <a:cubicBezTo>
                      <a:pt x="253110" y="122757"/>
                      <a:pt x="252066" y="208456"/>
                      <a:pt x="249381" y="295565"/>
                    </a:cubicBezTo>
                    <a:cubicBezTo>
                      <a:pt x="145483" y="285958"/>
                      <a:pt x="106655" y="294356"/>
                      <a:pt x="0" y="295565"/>
                    </a:cubicBezTo>
                    <a:cubicBezTo>
                      <a:pt x="4071" y="224700"/>
                      <a:pt x="-13496" y="72023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115721" y="2099"/>
                      <a:pt x="188112" y="-7180"/>
                      <a:pt x="249381" y="0"/>
                    </a:cubicBezTo>
                    <a:cubicBezTo>
                      <a:pt x="239925" y="59282"/>
                      <a:pt x="250163" y="159700"/>
                      <a:pt x="249381" y="295565"/>
                    </a:cubicBezTo>
                    <a:cubicBezTo>
                      <a:pt x="198109" y="305299"/>
                      <a:pt x="64151" y="307439"/>
                      <a:pt x="0" y="295565"/>
                    </a:cubicBezTo>
                    <a:cubicBezTo>
                      <a:pt x="-5888" y="157806"/>
                      <a:pt x="4988" y="73789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4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4648713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67818" y="9219"/>
                      <a:pt x="197534" y="8459"/>
                      <a:pt x="249381" y="0"/>
                    </a:cubicBezTo>
                    <a:cubicBezTo>
                      <a:pt x="250871" y="137098"/>
                      <a:pt x="248887" y="227655"/>
                      <a:pt x="249381" y="295565"/>
                    </a:cubicBezTo>
                    <a:cubicBezTo>
                      <a:pt x="128716" y="298459"/>
                      <a:pt x="94475" y="304737"/>
                      <a:pt x="0" y="295565"/>
                    </a:cubicBezTo>
                    <a:cubicBezTo>
                      <a:pt x="-4601" y="236235"/>
                      <a:pt x="6700" y="100388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55596" y="-4333"/>
                      <a:pt x="174149" y="-3520"/>
                      <a:pt x="249381" y="0"/>
                    </a:cubicBezTo>
                    <a:cubicBezTo>
                      <a:pt x="235990" y="111335"/>
                      <a:pt x="260743" y="155332"/>
                      <a:pt x="249381" y="295565"/>
                    </a:cubicBezTo>
                    <a:cubicBezTo>
                      <a:pt x="155081" y="290584"/>
                      <a:pt x="77735" y="290790"/>
                      <a:pt x="0" y="295565"/>
                    </a:cubicBezTo>
                    <a:cubicBezTo>
                      <a:pt x="12914" y="223017"/>
                      <a:pt x="2879" y="110230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3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53" name="矩形 152"/>
              <p:cNvSpPr/>
              <p:nvPr/>
            </p:nvSpPr>
            <p:spPr>
              <a:xfrm>
                <a:off x="4898094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62385" y="7262"/>
                      <a:pt x="135207" y="9349"/>
                      <a:pt x="249381" y="0"/>
                    </a:cubicBezTo>
                    <a:cubicBezTo>
                      <a:pt x="255946" y="87983"/>
                      <a:pt x="252870" y="215295"/>
                      <a:pt x="249381" y="295565"/>
                    </a:cubicBezTo>
                    <a:cubicBezTo>
                      <a:pt x="158965" y="307204"/>
                      <a:pt x="100792" y="306249"/>
                      <a:pt x="0" y="295565"/>
                    </a:cubicBezTo>
                    <a:cubicBezTo>
                      <a:pt x="-5200" y="212184"/>
                      <a:pt x="-4553" y="122053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63230" y="11416"/>
                      <a:pt x="197702" y="1413"/>
                      <a:pt x="249381" y="0"/>
                    </a:cubicBezTo>
                    <a:cubicBezTo>
                      <a:pt x="259211" y="68347"/>
                      <a:pt x="252293" y="177803"/>
                      <a:pt x="249381" y="295565"/>
                    </a:cubicBezTo>
                    <a:cubicBezTo>
                      <a:pt x="169880" y="305699"/>
                      <a:pt x="80437" y="289627"/>
                      <a:pt x="0" y="295565"/>
                    </a:cubicBezTo>
                    <a:cubicBezTo>
                      <a:pt x="-4683" y="166922"/>
                      <a:pt x="-9792" y="79181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5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54" name="矩形 153"/>
              <p:cNvSpPr/>
              <p:nvPr/>
            </p:nvSpPr>
            <p:spPr>
              <a:xfrm>
                <a:off x="5147475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105846" y="-11047"/>
                      <a:pt x="149258" y="-5220"/>
                      <a:pt x="249381" y="0"/>
                    </a:cubicBezTo>
                    <a:cubicBezTo>
                      <a:pt x="261660" y="120735"/>
                      <a:pt x="253711" y="187397"/>
                      <a:pt x="249381" y="295565"/>
                    </a:cubicBezTo>
                    <a:cubicBezTo>
                      <a:pt x="172059" y="292247"/>
                      <a:pt x="79183" y="296816"/>
                      <a:pt x="0" y="295565"/>
                    </a:cubicBezTo>
                    <a:cubicBezTo>
                      <a:pt x="-1902" y="211518"/>
                      <a:pt x="10845" y="132630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99215" y="4291"/>
                      <a:pt x="167961" y="8309"/>
                      <a:pt x="249381" y="0"/>
                    </a:cubicBezTo>
                    <a:cubicBezTo>
                      <a:pt x="263087" y="66112"/>
                      <a:pt x="255054" y="190186"/>
                      <a:pt x="249381" y="295565"/>
                    </a:cubicBezTo>
                    <a:cubicBezTo>
                      <a:pt x="184699" y="299032"/>
                      <a:pt x="96904" y="299249"/>
                      <a:pt x="0" y="295565"/>
                    </a:cubicBezTo>
                    <a:cubicBezTo>
                      <a:pt x="-1990" y="183080"/>
                      <a:pt x="4762" y="116822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7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5396856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82641" y="8887"/>
                      <a:pt x="180638" y="1308"/>
                      <a:pt x="249381" y="0"/>
                    </a:cubicBezTo>
                    <a:cubicBezTo>
                      <a:pt x="256305" y="98885"/>
                      <a:pt x="254828" y="207852"/>
                      <a:pt x="249381" y="295565"/>
                    </a:cubicBezTo>
                    <a:cubicBezTo>
                      <a:pt x="143825" y="296997"/>
                      <a:pt x="117125" y="283333"/>
                      <a:pt x="0" y="295565"/>
                    </a:cubicBezTo>
                    <a:cubicBezTo>
                      <a:pt x="-2386" y="150540"/>
                      <a:pt x="13390" y="73791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83736" y="7045"/>
                      <a:pt x="178775" y="-3533"/>
                      <a:pt x="249381" y="0"/>
                    </a:cubicBezTo>
                    <a:cubicBezTo>
                      <a:pt x="257158" y="89684"/>
                      <a:pt x="242200" y="231437"/>
                      <a:pt x="249381" y="295565"/>
                    </a:cubicBezTo>
                    <a:cubicBezTo>
                      <a:pt x="155670" y="287145"/>
                      <a:pt x="76148" y="297588"/>
                      <a:pt x="0" y="295565"/>
                    </a:cubicBezTo>
                    <a:cubicBezTo>
                      <a:pt x="-9485" y="215866"/>
                      <a:pt x="7923" y="139750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4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56" name="矩形 155"/>
              <p:cNvSpPr/>
              <p:nvPr/>
            </p:nvSpPr>
            <p:spPr>
              <a:xfrm>
                <a:off x="5646237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120608" y="7069"/>
                      <a:pt x="161574" y="-7636"/>
                      <a:pt x="249381" y="0"/>
                    </a:cubicBezTo>
                    <a:cubicBezTo>
                      <a:pt x="244588" y="127140"/>
                      <a:pt x="241415" y="176651"/>
                      <a:pt x="249381" y="295565"/>
                    </a:cubicBezTo>
                    <a:cubicBezTo>
                      <a:pt x="160212" y="302212"/>
                      <a:pt x="118203" y="303566"/>
                      <a:pt x="0" y="295565"/>
                    </a:cubicBezTo>
                    <a:cubicBezTo>
                      <a:pt x="7562" y="192877"/>
                      <a:pt x="-3323" y="79213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65832" y="3355"/>
                      <a:pt x="175462" y="-7867"/>
                      <a:pt x="249381" y="0"/>
                    </a:cubicBezTo>
                    <a:cubicBezTo>
                      <a:pt x="244152" y="87305"/>
                      <a:pt x="244291" y="201945"/>
                      <a:pt x="249381" y="295565"/>
                    </a:cubicBezTo>
                    <a:cubicBezTo>
                      <a:pt x="152913" y="288446"/>
                      <a:pt x="99345" y="302619"/>
                      <a:pt x="0" y="295565"/>
                    </a:cubicBezTo>
                    <a:cubicBezTo>
                      <a:pt x="-12196" y="210468"/>
                      <a:pt x="8421" y="135701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1F4E79"/>
                    </a:solidFill>
                    <a:latin typeface="Comic Sans MS" panose="030F0702030302020204" charset="0"/>
                  </a:rPr>
                  <a:t>8</a:t>
                </a:r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57" name="文本框 156"/>
              <p:cNvSpPr txBox="1"/>
              <p:nvPr/>
            </p:nvSpPr>
            <p:spPr>
              <a:xfrm>
                <a:off x="3894205" y="5738024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0</a:t>
                </a:r>
              </a:p>
            </p:txBody>
          </p:sp>
          <p:sp>
            <p:nvSpPr>
              <p:cNvPr id="158" name="文本框 157"/>
              <p:cNvSpPr txBox="1"/>
              <p:nvPr/>
            </p:nvSpPr>
            <p:spPr>
              <a:xfrm>
                <a:off x="4139739" y="5741159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0</a:t>
                </a: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4392527" y="5740203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0</a:t>
                </a:r>
              </a:p>
            </p:txBody>
          </p:sp>
          <p:sp>
            <p:nvSpPr>
              <p:cNvPr id="160" name="文本框 159"/>
              <p:cNvSpPr txBox="1"/>
              <p:nvPr/>
            </p:nvSpPr>
            <p:spPr>
              <a:xfrm>
                <a:off x="4638501" y="5746650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0</a:t>
                </a:r>
              </a:p>
            </p:txBody>
          </p:sp>
          <p:sp>
            <p:nvSpPr>
              <p:cNvPr id="161" name="矩形 160"/>
              <p:cNvSpPr/>
              <p:nvPr/>
            </p:nvSpPr>
            <p:spPr>
              <a:xfrm>
                <a:off x="5905333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78950" y="-2376"/>
                      <a:pt x="171638" y="3403"/>
                      <a:pt x="249381" y="0"/>
                    </a:cubicBezTo>
                    <a:cubicBezTo>
                      <a:pt x="255237" y="126428"/>
                      <a:pt x="255910" y="157056"/>
                      <a:pt x="249381" y="295565"/>
                    </a:cubicBezTo>
                    <a:cubicBezTo>
                      <a:pt x="136474" y="300532"/>
                      <a:pt x="93612" y="295359"/>
                      <a:pt x="0" y="295565"/>
                    </a:cubicBezTo>
                    <a:cubicBezTo>
                      <a:pt x="-5701" y="173829"/>
                      <a:pt x="-7486" y="132544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68201" y="-7515"/>
                      <a:pt x="164182" y="1096"/>
                      <a:pt x="249381" y="0"/>
                    </a:cubicBezTo>
                    <a:cubicBezTo>
                      <a:pt x="249025" y="106433"/>
                      <a:pt x="249072" y="171275"/>
                      <a:pt x="249381" y="295565"/>
                    </a:cubicBezTo>
                    <a:cubicBezTo>
                      <a:pt x="128614" y="291674"/>
                      <a:pt x="109365" y="304372"/>
                      <a:pt x="0" y="295565"/>
                    </a:cubicBezTo>
                    <a:cubicBezTo>
                      <a:pt x="-6425" y="149111"/>
                      <a:pt x="2912" y="87275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6154714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90716" y="8016"/>
                      <a:pt x="174587" y="-11239"/>
                      <a:pt x="249381" y="0"/>
                    </a:cubicBezTo>
                    <a:cubicBezTo>
                      <a:pt x="258829" y="67426"/>
                      <a:pt x="240632" y="152956"/>
                      <a:pt x="249381" y="295565"/>
                    </a:cubicBezTo>
                    <a:cubicBezTo>
                      <a:pt x="179081" y="299942"/>
                      <a:pt x="81905" y="283327"/>
                      <a:pt x="0" y="295565"/>
                    </a:cubicBezTo>
                    <a:cubicBezTo>
                      <a:pt x="-14385" y="235529"/>
                      <a:pt x="1616" y="142814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61198" y="-7163"/>
                      <a:pt x="170958" y="-1811"/>
                      <a:pt x="249381" y="0"/>
                    </a:cubicBezTo>
                    <a:cubicBezTo>
                      <a:pt x="264145" y="90053"/>
                      <a:pt x="240620" y="169903"/>
                      <a:pt x="249381" y="295565"/>
                    </a:cubicBezTo>
                    <a:cubicBezTo>
                      <a:pt x="152772" y="300124"/>
                      <a:pt x="102737" y="292063"/>
                      <a:pt x="0" y="295565"/>
                    </a:cubicBezTo>
                    <a:cubicBezTo>
                      <a:pt x="13211" y="152656"/>
                      <a:pt x="11821" y="145831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6404095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98551" y="5057"/>
                      <a:pt x="138135" y="-5339"/>
                      <a:pt x="249381" y="0"/>
                    </a:cubicBezTo>
                    <a:cubicBezTo>
                      <a:pt x="248994" y="121920"/>
                      <a:pt x="257891" y="156486"/>
                      <a:pt x="249381" y="295565"/>
                    </a:cubicBezTo>
                    <a:cubicBezTo>
                      <a:pt x="191098" y="284140"/>
                      <a:pt x="112507" y="307525"/>
                      <a:pt x="0" y="295565"/>
                    </a:cubicBezTo>
                    <a:cubicBezTo>
                      <a:pt x="-14473" y="222308"/>
                      <a:pt x="1829" y="130295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88482" y="-5579"/>
                      <a:pt x="179304" y="-9268"/>
                      <a:pt x="249381" y="0"/>
                    </a:cubicBezTo>
                    <a:cubicBezTo>
                      <a:pt x="246711" y="87373"/>
                      <a:pt x="260895" y="164104"/>
                      <a:pt x="249381" y="295565"/>
                    </a:cubicBezTo>
                    <a:cubicBezTo>
                      <a:pt x="188257" y="284668"/>
                      <a:pt x="78928" y="283860"/>
                      <a:pt x="0" y="295565"/>
                    </a:cubicBezTo>
                    <a:cubicBezTo>
                      <a:pt x="13634" y="161152"/>
                      <a:pt x="-10319" y="109848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6653476" y="5538287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86929" y="-2105"/>
                      <a:pt x="180815" y="6628"/>
                      <a:pt x="249381" y="0"/>
                    </a:cubicBezTo>
                    <a:cubicBezTo>
                      <a:pt x="242005" y="128624"/>
                      <a:pt x="258269" y="210792"/>
                      <a:pt x="249381" y="295565"/>
                    </a:cubicBezTo>
                    <a:cubicBezTo>
                      <a:pt x="195003" y="300445"/>
                      <a:pt x="118104" y="299602"/>
                      <a:pt x="0" y="295565"/>
                    </a:cubicBezTo>
                    <a:cubicBezTo>
                      <a:pt x="-8884" y="148332"/>
                      <a:pt x="-2293" y="110712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88817" y="7217"/>
                      <a:pt x="187148" y="-11687"/>
                      <a:pt x="249381" y="0"/>
                    </a:cubicBezTo>
                    <a:cubicBezTo>
                      <a:pt x="248524" y="106477"/>
                      <a:pt x="255955" y="185205"/>
                      <a:pt x="249381" y="295565"/>
                    </a:cubicBezTo>
                    <a:cubicBezTo>
                      <a:pt x="125469" y="289552"/>
                      <a:pt x="73683" y="284071"/>
                      <a:pt x="0" y="295565"/>
                    </a:cubicBezTo>
                    <a:cubicBezTo>
                      <a:pt x="13598" y="164835"/>
                      <a:pt x="-3456" y="123154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6902857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115481" y="-9219"/>
                      <a:pt x="152329" y="2791"/>
                      <a:pt x="249381" y="0"/>
                    </a:cubicBezTo>
                    <a:cubicBezTo>
                      <a:pt x="241529" y="64220"/>
                      <a:pt x="257882" y="197778"/>
                      <a:pt x="249381" y="295565"/>
                    </a:cubicBezTo>
                    <a:cubicBezTo>
                      <a:pt x="170005" y="287496"/>
                      <a:pt x="79674" y="301362"/>
                      <a:pt x="0" y="295565"/>
                    </a:cubicBezTo>
                    <a:cubicBezTo>
                      <a:pt x="-8831" y="156713"/>
                      <a:pt x="124" y="108628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64944" y="10021"/>
                      <a:pt x="177996" y="11195"/>
                      <a:pt x="249381" y="0"/>
                    </a:cubicBezTo>
                    <a:cubicBezTo>
                      <a:pt x="247817" y="116289"/>
                      <a:pt x="235583" y="194009"/>
                      <a:pt x="249381" y="295565"/>
                    </a:cubicBezTo>
                    <a:cubicBezTo>
                      <a:pt x="183950" y="302640"/>
                      <a:pt x="107924" y="291484"/>
                      <a:pt x="0" y="295565"/>
                    </a:cubicBezTo>
                    <a:cubicBezTo>
                      <a:pt x="-6993" y="157230"/>
                      <a:pt x="-10005" y="139558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7152238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58020" y="-4279"/>
                      <a:pt x="154509" y="-6916"/>
                      <a:pt x="249381" y="0"/>
                    </a:cubicBezTo>
                    <a:cubicBezTo>
                      <a:pt x="260572" y="59898"/>
                      <a:pt x="238320" y="148385"/>
                      <a:pt x="249381" y="295565"/>
                    </a:cubicBezTo>
                    <a:cubicBezTo>
                      <a:pt x="194142" y="295101"/>
                      <a:pt x="104785" y="302866"/>
                      <a:pt x="0" y="295565"/>
                    </a:cubicBezTo>
                    <a:cubicBezTo>
                      <a:pt x="6453" y="169621"/>
                      <a:pt x="-6672" y="142563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105141" y="-2583"/>
                      <a:pt x="151206" y="-6196"/>
                      <a:pt x="249381" y="0"/>
                    </a:cubicBezTo>
                    <a:cubicBezTo>
                      <a:pt x="255996" y="142918"/>
                      <a:pt x="259117" y="212847"/>
                      <a:pt x="249381" y="295565"/>
                    </a:cubicBezTo>
                    <a:cubicBezTo>
                      <a:pt x="140016" y="302537"/>
                      <a:pt x="123169" y="293825"/>
                      <a:pt x="0" y="295565"/>
                    </a:cubicBezTo>
                    <a:cubicBezTo>
                      <a:pt x="4922" y="155383"/>
                      <a:pt x="-5237" y="134215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7401619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73660" y="-6476"/>
                      <a:pt x="176485" y="-4807"/>
                      <a:pt x="249381" y="0"/>
                    </a:cubicBezTo>
                    <a:cubicBezTo>
                      <a:pt x="258505" y="134155"/>
                      <a:pt x="242257" y="160196"/>
                      <a:pt x="249381" y="295565"/>
                    </a:cubicBezTo>
                    <a:cubicBezTo>
                      <a:pt x="176508" y="302091"/>
                      <a:pt x="69402" y="288142"/>
                      <a:pt x="0" y="295565"/>
                    </a:cubicBezTo>
                    <a:cubicBezTo>
                      <a:pt x="-4972" y="214950"/>
                      <a:pt x="-11662" y="126248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72633" y="3043"/>
                      <a:pt x="154596" y="-837"/>
                      <a:pt x="249381" y="0"/>
                    </a:cubicBezTo>
                    <a:cubicBezTo>
                      <a:pt x="258446" y="68673"/>
                      <a:pt x="247574" y="214539"/>
                      <a:pt x="249381" y="295565"/>
                    </a:cubicBezTo>
                    <a:cubicBezTo>
                      <a:pt x="139704" y="295761"/>
                      <a:pt x="111544" y="293617"/>
                      <a:pt x="0" y="295565"/>
                    </a:cubicBezTo>
                    <a:cubicBezTo>
                      <a:pt x="9665" y="185785"/>
                      <a:pt x="5214" y="123803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7651000" y="5538286"/>
                <a:ext cx="249381" cy="295565"/>
              </a:xfrm>
              <a:custGeom>
                <a:avLst/>
                <a:gdLst>
                  <a:gd name="connsiteX0" fmla="*/ 0 w 249381"/>
                  <a:gd name="connsiteY0" fmla="*/ 0 h 295565"/>
                  <a:gd name="connsiteX1" fmla="*/ 249381 w 249381"/>
                  <a:gd name="connsiteY1" fmla="*/ 0 h 295565"/>
                  <a:gd name="connsiteX2" fmla="*/ 249381 w 249381"/>
                  <a:gd name="connsiteY2" fmla="*/ 295565 h 295565"/>
                  <a:gd name="connsiteX3" fmla="*/ 0 w 249381"/>
                  <a:gd name="connsiteY3" fmla="*/ 295565 h 295565"/>
                  <a:gd name="connsiteX4" fmla="*/ 0 w 249381"/>
                  <a:gd name="connsiteY4" fmla="*/ 0 h 295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381" h="295565" fill="none" extrusionOk="0">
                    <a:moveTo>
                      <a:pt x="0" y="0"/>
                    </a:moveTo>
                    <a:cubicBezTo>
                      <a:pt x="82477" y="-9504"/>
                      <a:pt x="138116" y="2352"/>
                      <a:pt x="249381" y="0"/>
                    </a:cubicBezTo>
                    <a:cubicBezTo>
                      <a:pt x="250158" y="87129"/>
                      <a:pt x="253342" y="220298"/>
                      <a:pt x="249381" y="295565"/>
                    </a:cubicBezTo>
                    <a:cubicBezTo>
                      <a:pt x="139831" y="290655"/>
                      <a:pt x="122401" y="302688"/>
                      <a:pt x="0" y="295565"/>
                    </a:cubicBezTo>
                    <a:cubicBezTo>
                      <a:pt x="-10883" y="231438"/>
                      <a:pt x="5840" y="112543"/>
                      <a:pt x="0" y="0"/>
                    </a:cubicBezTo>
                    <a:close/>
                  </a:path>
                  <a:path w="249381" h="295565" stroke="0" extrusionOk="0">
                    <a:moveTo>
                      <a:pt x="0" y="0"/>
                    </a:moveTo>
                    <a:cubicBezTo>
                      <a:pt x="55124" y="10549"/>
                      <a:pt x="131586" y="-5831"/>
                      <a:pt x="249381" y="0"/>
                    </a:cubicBezTo>
                    <a:cubicBezTo>
                      <a:pt x="248493" y="91979"/>
                      <a:pt x="263702" y="198095"/>
                      <a:pt x="249381" y="295565"/>
                    </a:cubicBezTo>
                    <a:cubicBezTo>
                      <a:pt x="183125" y="289435"/>
                      <a:pt x="100932" y="301385"/>
                      <a:pt x="0" y="295565"/>
                    </a:cubicBezTo>
                    <a:cubicBezTo>
                      <a:pt x="-11200" y="215536"/>
                      <a:pt x="-13169" y="129819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 w="28575">
                <a:solidFill>
                  <a:srgbClr val="1F4E7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1F4E79"/>
                  </a:solidFill>
                  <a:latin typeface="Comic Sans MS" panose="030F0702030302020204" charset="0"/>
                </a:endParaRPr>
              </a:p>
            </p:txBody>
          </p:sp>
          <p:cxnSp>
            <p:nvCxnSpPr>
              <p:cNvPr id="173" name="直接箭头连接符 172"/>
              <p:cNvCxnSpPr/>
              <p:nvPr/>
            </p:nvCxnSpPr>
            <p:spPr>
              <a:xfrm>
                <a:off x="3406116" y="5699733"/>
                <a:ext cx="449464" cy="0"/>
              </a:xfrm>
              <a:prstGeom prst="straightConnector1">
                <a:avLst/>
              </a:prstGeom>
              <a:ln w="28575">
                <a:solidFill>
                  <a:srgbClr val="1F4E7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6" name="文本框 175"/>
              <p:cNvSpPr txBox="1"/>
              <p:nvPr/>
            </p:nvSpPr>
            <p:spPr>
              <a:xfrm>
                <a:off x="2346511" y="5733061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2</a:t>
                </a:r>
              </a:p>
            </p:txBody>
          </p:sp>
          <p:sp>
            <p:nvSpPr>
              <p:cNvPr id="177" name="文本框 176"/>
              <p:cNvSpPr txBox="1"/>
              <p:nvPr/>
            </p:nvSpPr>
            <p:spPr>
              <a:xfrm>
                <a:off x="2612365" y="5736196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2</a:t>
                </a:r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2865153" y="5735240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2</a:t>
                </a: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3111127" y="5733061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2</a:t>
                </a:r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4877115" y="5740203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0</a:t>
                </a:r>
              </a:p>
            </p:txBody>
          </p:sp>
          <p:sp>
            <p:nvSpPr>
              <p:cNvPr id="181" name="文本框 180"/>
              <p:cNvSpPr txBox="1"/>
              <p:nvPr/>
            </p:nvSpPr>
            <p:spPr>
              <a:xfrm>
                <a:off x="5134343" y="5743338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0</a:t>
                </a: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5387131" y="5742382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183" name="文本框 182"/>
              <p:cNvSpPr txBox="1"/>
              <p:nvPr/>
            </p:nvSpPr>
            <p:spPr>
              <a:xfrm>
                <a:off x="5633105" y="5740203"/>
                <a:ext cx="342639" cy="3733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75000"/>
                  </a:lnSpc>
                </a:pPr>
                <a:r>
                  <a:rPr lang="en-US" altLang="zh-CN" sz="1200" b="1" dirty="0">
                    <a:solidFill>
                      <a:srgbClr val="FF0000"/>
                    </a:solidFill>
                    <a:latin typeface="Comic Sans MS" panose="030F0702030302020204" charset="0"/>
                    <a:ea typeface="微软雅黑" panose="020B0503020204020204" pitchFamily="34" charset="-122"/>
                  </a:rPr>
                  <a:t>1</a:t>
                </a:r>
              </a:p>
            </p:txBody>
          </p:sp>
        </p:grpSp>
      </p:grpSp>
      <p:sp>
        <p:nvSpPr>
          <p:cNvPr id="187" name="文本框 186"/>
          <p:cNvSpPr txBox="1"/>
          <p:nvPr/>
        </p:nvSpPr>
        <p:spPr>
          <a:xfrm>
            <a:off x="6217387" y="3520832"/>
            <a:ext cx="4651584" cy="708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🤔若不需要扩张，则余额大于</a:t>
            </a:r>
            <a:r>
              <a:rPr lang="en-US" altLang="zh-CN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0</a:t>
            </a: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显然成立；若能够证明每次扩张前余额都足够支付扩张代价</a:t>
            </a:r>
            <a:r>
              <a:rPr lang="en-US" altLang="zh-CN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…</a:t>
            </a:r>
            <a:endParaRPr lang="zh-CN" altLang="en-US" sz="14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6258131" y="4270612"/>
            <a:ext cx="4506696" cy="1032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假设当前表大小刚从</a:t>
            </a:r>
            <a:r>
              <a:rPr lang="en-US" altLang="zh-CN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k</a:t>
            </a: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扩张到</a:t>
            </a:r>
            <a:r>
              <a:rPr lang="en-US" altLang="zh-CN" sz="1400" b="1" dirty="0" err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2k</a:t>
            </a: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，余额</a:t>
            </a:r>
            <a:r>
              <a:rPr lang="en-US" altLang="zh-CN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≥</a:t>
            </a:r>
            <a:r>
              <a:rPr lang="en-US" altLang="zh-CN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0</a:t>
            </a: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，填充</a:t>
            </a:r>
            <a:r>
              <a:rPr lang="en-US" altLang="zh-CN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k</a:t>
            </a: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个数，下一次表扩张前总余额为</a:t>
            </a:r>
            <a:r>
              <a:rPr lang="en-US" altLang="zh-CN" sz="1400" b="1" dirty="0" err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m+2k</a:t>
            </a: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，扩张支付</a:t>
            </a:r>
            <a:r>
              <a:rPr lang="en-US" altLang="zh-CN" sz="1400" b="1" dirty="0" err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2k</a:t>
            </a: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，余额</a:t>
            </a:r>
            <a:r>
              <a:rPr lang="en-US" altLang="zh-CN" sz="1400" b="1" dirty="0" err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m+2k-2k</a:t>
            </a:r>
            <a:r>
              <a:rPr lang="en-US" altLang="zh-CN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=m</a:t>
            </a: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≥</a:t>
            </a:r>
            <a:r>
              <a:rPr lang="en-US" altLang="zh-CN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0</a:t>
            </a:r>
            <a:r>
              <a:rPr lang="zh-CN" altLang="en-US" sz="1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，归纳可知原命题成立</a:t>
            </a:r>
            <a:endParaRPr lang="zh-CN" altLang="en-US" sz="1400" dirty="0"/>
          </a:p>
        </p:txBody>
      </p:sp>
      <p:sp>
        <p:nvSpPr>
          <p:cNvPr id="190" name="文本框 189"/>
          <p:cNvSpPr txBox="1"/>
          <p:nvPr/>
        </p:nvSpPr>
        <p:spPr>
          <a:xfrm>
            <a:off x="5863093" y="5948177"/>
            <a:ext cx="5278112" cy="419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支付成功！可知总代价为</a:t>
            </a:r>
            <a:r>
              <a:rPr lang="en-US" altLang="zh-CN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O(n)</a:t>
            </a:r>
            <a:r>
              <a:rPr lang="zh-CN" altLang="en-US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，每次操作的平摊代价为</a:t>
            </a:r>
            <a:r>
              <a:rPr lang="en-US" altLang="zh-CN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O(1)</a:t>
            </a:r>
          </a:p>
        </p:txBody>
      </p:sp>
      <p:grpSp>
        <p:nvGrpSpPr>
          <p:cNvPr id="191" name="组合 190"/>
          <p:cNvGrpSpPr/>
          <p:nvPr/>
        </p:nvGrpSpPr>
        <p:grpSpPr>
          <a:xfrm>
            <a:off x="10695105" y="6058113"/>
            <a:ext cx="298522" cy="291259"/>
            <a:chOff x="653386" y="3718910"/>
            <a:chExt cx="858657" cy="846739"/>
          </a:xfrm>
        </p:grpSpPr>
        <p:grpSp>
          <p:nvGrpSpPr>
            <p:cNvPr id="192" name="组合 191"/>
            <p:cNvGrpSpPr/>
            <p:nvPr/>
          </p:nvGrpSpPr>
          <p:grpSpPr>
            <a:xfrm>
              <a:off x="653386" y="3718910"/>
              <a:ext cx="858657" cy="846739"/>
              <a:chOff x="1010949" y="3774321"/>
              <a:chExt cx="404426" cy="398813"/>
            </a:xfrm>
          </p:grpSpPr>
          <p:sp>
            <p:nvSpPr>
              <p:cNvPr id="201" name="矩形: 圆角 200"/>
              <p:cNvSpPr/>
              <p:nvPr/>
            </p:nvSpPr>
            <p:spPr>
              <a:xfrm rot="5400000">
                <a:off x="1013755" y="3771515"/>
                <a:ext cx="398813" cy="404426"/>
              </a:xfrm>
              <a:prstGeom prst="roundRect">
                <a:avLst>
                  <a:gd name="adj" fmla="val 50000"/>
                </a:avLst>
              </a:prstGeom>
              <a:solidFill>
                <a:srgbClr val="FF8249"/>
              </a:solidFill>
              <a:ln w="28575">
                <a:solidFill>
                  <a:srgbClr val="32324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202" name="矩形: 圆角 201"/>
              <p:cNvSpPr/>
              <p:nvPr/>
            </p:nvSpPr>
            <p:spPr>
              <a:xfrm rot="5400000">
                <a:off x="1038332" y="3794853"/>
                <a:ext cx="342176" cy="345939"/>
              </a:xfrm>
              <a:prstGeom prst="roundRect">
                <a:avLst>
                  <a:gd name="adj" fmla="val 50000"/>
                </a:avLst>
              </a:prstGeom>
              <a:solidFill>
                <a:srgbClr val="FFDF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203" name="空心弧 52"/>
              <p:cNvSpPr/>
              <p:nvPr/>
            </p:nvSpPr>
            <p:spPr>
              <a:xfrm>
                <a:off x="1099633" y="3912181"/>
                <a:ext cx="68223" cy="46111"/>
              </a:xfrm>
              <a:custGeom>
                <a:avLst/>
                <a:gdLst>
                  <a:gd name="connsiteX0" fmla="*/ 15844 w 512865"/>
                  <a:gd name="connsiteY0" fmla="*/ 152667 h 466912"/>
                  <a:gd name="connsiteX1" fmla="*/ 256322 w 512865"/>
                  <a:gd name="connsiteY1" fmla="*/ 0 h 466912"/>
                  <a:gd name="connsiteX2" fmla="*/ 496931 w 512865"/>
                  <a:gd name="connsiteY2" fmla="*/ 152443 h 466912"/>
                  <a:gd name="connsiteX3" fmla="*/ 405098 w 512865"/>
                  <a:gd name="connsiteY3" fmla="*/ 183377 h 466912"/>
                  <a:gd name="connsiteX4" fmla="*/ 256368 w 512865"/>
                  <a:gd name="connsiteY4" fmla="*/ 96674 h 466912"/>
                  <a:gd name="connsiteX5" fmla="*/ 107705 w 512865"/>
                  <a:gd name="connsiteY5" fmla="*/ 183513 h 466912"/>
                  <a:gd name="connsiteX6" fmla="*/ 15844 w 512865"/>
                  <a:gd name="connsiteY6" fmla="*/ 152667 h 466912"/>
                  <a:gd name="connsiteX0-1" fmla="*/ 0 w 481653"/>
                  <a:gd name="connsiteY0-2" fmla="*/ 152667 h 192359"/>
                  <a:gd name="connsiteX1-3" fmla="*/ 240478 w 481653"/>
                  <a:gd name="connsiteY1-4" fmla="*/ 0 h 192359"/>
                  <a:gd name="connsiteX2-5" fmla="*/ 481087 w 481653"/>
                  <a:gd name="connsiteY2-6" fmla="*/ 152443 h 192359"/>
                  <a:gd name="connsiteX3-7" fmla="*/ 389254 w 481653"/>
                  <a:gd name="connsiteY3-8" fmla="*/ 183377 h 192359"/>
                  <a:gd name="connsiteX4-9" fmla="*/ 240524 w 481653"/>
                  <a:gd name="connsiteY4-10" fmla="*/ 96674 h 192359"/>
                  <a:gd name="connsiteX5-11" fmla="*/ 91861 w 481653"/>
                  <a:gd name="connsiteY5-12" fmla="*/ 183513 h 192359"/>
                  <a:gd name="connsiteX6-13" fmla="*/ 0 w 481653"/>
                  <a:gd name="connsiteY6-14" fmla="*/ 152667 h 192359"/>
                  <a:gd name="connsiteX0-15" fmla="*/ 0 w 481765"/>
                  <a:gd name="connsiteY0-16" fmla="*/ 152667 h 211450"/>
                  <a:gd name="connsiteX1-17" fmla="*/ 240478 w 481765"/>
                  <a:gd name="connsiteY1-18" fmla="*/ 0 h 211450"/>
                  <a:gd name="connsiteX2-19" fmla="*/ 481087 w 481765"/>
                  <a:gd name="connsiteY2-20" fmla="*/ 152443 h 211450"/>
                  <a:gd name="connsiteX3-21" fmla="*/ 389254 w 481765"/>
                  <a:gd name="connsiteY3-22" fmla="*/ 183377 h 211450"/>
                  <a:gd name="connsiteX4-23" fmla="*/ 240524 w 481765"/>
                  <a:gd name="connsiteY4-24" fmla="*/ 96674 h 211450"/>
                  <a:gd name="connsiteX5-25" fmla="*/ 91861 w 481765"/>
                  <a:gd name="connsiteY5-26" fmla="*/ 183513 h 211450"/>
                  <a:gd name="connsiteX6-27" fmla="*/ 0 w 481765"/>
                  <a:gd name="connsiteY6-28" fmla="*/ 152667 h 211450"/>
                  <a:gd name="connsiteX0-29" fmla="*/ 0 w 481765"/>
                  <a:gd name="connsiteY0-30" fmla="*/ 152667 h 211450"/>
                  <a:gd name="connsiteX1-31" fmla="*/ 240478 w 481765"/>
                  <a:gd name="connsiteY1-32" fmla="*/ 0 h 211450"/>
                  <a:gd name="connsiteX2-33" fmla="*/ 481087 w 481765"/>
                  <a:gd name="connsiteY2-34" fmla="*/ 152443 h 211450"/>
                  <a:gd name="connsiteX3-35" fmla="*/ 389254 w 481765"/>
                  <a:gd name="connsiteY3-36" fmla="*/ 183377 h 211450"/>
                  <a:gd name="connsiteX4-37" fmla="*/ 240524 w 481765"/>
                  <a:gd name="connsiteY4-38" fmla="*/ 96674 h 211450"/>
                  <a:gd name="connsiteX5-39" fmla="*/ 91861 w 481765"/>
                  <a:gd name="connsiteY5-40" fmla="*/ 183513 h 211450"/>
                  <a:gd name="connsiteX6-41" fmla="*/ 0 w 481765"/>
                  <a:gd name="connsiteY6-42" fmla="*/ 152667 h 211450"/>
                  <a:gd name="connsiteX0-43" fmla="*/ 3242 w 485007"/>
                  <a:gd name="connsiteY0-44" fmla="*/ 152667 h 216408"/>
                  <a:gd name="connsiteX1-45" fmla="*/ 243720 w 485007"/>
                  <a:gd name="connsiteY1-46" fmla="*/ 0 h 216408"/>
                  <a:gd name="connsiteX2-47" fmla="*/ 484329 w 485007"/>
                  <a:gd name="connsiteY2-48" fmla="*/ 152443 h 216408"/>
                  <a:gd name="connsiteX3-49" fmla="*/ 392496 w 485007"/>
                  <a:gd name="connsiteY3-50" fmla="*/ 183377 h 216408"/>
                  <a:gd name="connsiteX4-51" fmla="*/ 243766 w 485007"/>
                  <a:gd name="connsiteY4-52" fmla="*/ 96674 h 216408"/>
                  <a:gd name="connsiteX5-53" fmla="*/ 95103 w 485007"/>
                  <a:gd name="connsiteY5-54" fmla="*/ 183513 h 216408"/>
                  <a:gd name="connsiteX6-55" fmla="*/ 3242 w 485007"/>
                  <a:gd name="connsiteY6-56" fmla="*/ 152667 h 216408"/>
                  <a:gd name="connsiteX0-57" fmla="*/ 3242 w 485007"/>
                  <a:gd name="connsiteY0-58" fmla="*/ 152667 h 216408"/>
                  <a:gd name="connsiteX1-59" fmla="*/ 243720 w 485007"/>
                  <a:gd name="connsiteY1-60" fmla="*/ 0 h 216408"/>
                  <a:gd name="connsiteX2-61" fmla="*/ 484329 w 485007"/>
                  <a:gd name="connsiteY2-62" fmla="*/ 152443 h 216408"/>
                  <a:gd name="connsiteX3-63" fmla="*/ 392496 w 485007"/>
                  <a:gd name="connsiteY3-64" fmla="*/ 183377 h 216408"/>
                  <a:gd name="connsiteX4-65" fmla="*/ 243765 w 485007"/>
                  <a:gd name="connsiteY4-66" fmla="*/ 65835 h 216408"/>
                  <a:gd name="connsiteX5-67" fmla="*/ 95103 w 485007"/>
                  <a:gd name="connsiteY5-68" fmla="*/ 183513 h 216408"/>
                  <a:gd name="connsiteX6-69" fmla="*/ 3242 w 485007"/>
                  <a:gd name="connsiteY6-70" fmla="*/ 152667 h 216408"/>
                  <a:gd name="connsiteX0-71" fmla="*/ 3242 w 485007"/>
                  <a:gd name="connsiteY0-72" fmla="*/ 152667 h 216408"/>
                  <a:gd name="connsiteX1-73" fmla="*/ 243720 w 485007"/>
                  <a:gd name="connsiteY1-74" fmla="*/ 0 h 216408"/>
                  <a:gd name="connsiteX2-75" fmla="*/ 484329 w 485007"/>
                  <a:gd name="connsiteY2-76" fmla="*/ 152443 h 216408"/>
                  <a:gd name="connsiteX3-77" fmla="*/ 392496 w 485007"/>
                  <a:gd name="connsiteY3-78" fmla="*/ 183377 h 216408"/>
                  <a:gd name="connsiteX4-79" fmla="*/ 248804 w 485007"/>
                  <a:gd name="connsiteY4-80" fmla="*/ 79541 h 216408"/>
                  <a:gd name="connsiteX5-81" fmla="*/ 95103 w 485007"/>
                  <a:gd name="connsiteY5-82" fmla="*/ 183513 h 216408"/>
                  <a:gd name="connsiteX6-83" fmla="*/ 3242 w 485007"/>
                  <a:gd name="connsiteY6-84" fmla="*/ 152667 h 216408"/>
                  <a:gd name="connsiteX0-85" fmla="*/ 3242 w 485007"/>
                  <a:gd name="connsiteY0-86" fmla="*/ 152667 h 216408"/>
                  <a:gd name="connsiteX1-87" fmla="*/ 243720 w 485007"/>
                  <a:gd name="connsiteY1-88" fmla="*/ 0 h 216408"/>
                  <a:gd name="connsiteX2-89" fmla="*/ 484329 w 485007"/>
                  <a:gd name="connsiteY2-90" fmla="*/ 152443 h 216408"/>
                  <a:gd name="connsiteX3-91" fmla="*/ 392496 w 485007"/>
                  <a:gd name="connsiteY3-92" fmla="*/ 183377 h 216408"/>
                  <a:gd name="connsiteX4-93" fmla="*/ 248804 w 485007"/>
                  <a:gd name="connsiteY4-94" fmla="*/ 79541 h 216408"/>
                  <a:gd name="connsiteX5-95" fmla="*/ 95103 w 485007"/>
                  <a:gd name="connsiteY5-96" fmla="*/ 183513 h 216408"/>
                  <a:gd name="connsiteX6-97" fmla="*/ 3242 w 485007"/>
                  <a:gd name="connsiteY6-98" fmla="*/ 152667 h 216408"/>
                  <a:gd name="connsiteX0-99" fmla="*/ 3242 w 485007"/>
                  <a:gd name="connsiteY0-100" fmla="*/ 152667 h 216408"/>
                  <a:gd name="connsiteX1-101" fmla="*/ 243720 w 485007"/>
                  <a:gd name="connsiteY1-102" fmla="*/ 0 h 216408"/>
                  <a:gd name="connsiteX2-103" fmla="*/ 484329 w 485007"/>
                  <a:gd name="connsiteY2-104" fmla="*/ 152443 h 216408"/>
                  <a:gd name="connsiteX3-105" fmla="*/ 392496 w 485007"/>
                  <a:gd name="connsiteY3-106" fmla="*/ 183377 h 216408"/>
                  <a:gd name="connsiteX4-107" fmla="*/ 248804 w 485007"/>
                  <a:gd name="connsiteY4-108" fmla="*/ 79541 h 216408"/>
                  <a:gd name="connsiteX5-109" fmla="*/ 95103 w 485007"/>
                  <a:gd name="connsiteY5-110" fmla="*/ 183513 h 216408"/>
                  <a:gd name="connsiteX6-111" fmla="*/ 3242 w 485007"/>
                  <a:gd name="connsiteY6-112" fmla="*/ 152667 h 216408"/>
                  <a:gd name="connsiteX0-113" fmla="*/ 3242 w 485007"/>
                  <a:gd name="connsiteY0-114" fmla="*/ 152667 h 216408"/>
                  <a:gd name="connsiteX1-115" fmla="*/ 243720 w 485007"/>
                  <a:gd name="connsiteY1-116" fmla="*/ 0 h 216408"/>
                  <a:gd name="connsiteX2-117" fmla="*/ 484329 w 485007"/>
                  <a:gd name="connsiteY2-118" fmla="*/ 152443 h 216408"/>
                  <a:gd name="connsiteX3-119" fmla="*/ 392496 w 485007"/>
                  <a:gd name="connsiteY3-120" fmla="*/ 183377 h 216408"/>
                  <a:gd name="connsiteX4-121" fmla="*/ 248804 w 485007"/>
                  <a:gd name="connsiteY4-122" fmla="*/ 79541 h 216408"/>
                  <a:gd name="connsiteX5-123" fmla="*/ 95103 w 485007"/>
                  <a:gd name="connsiteY5-124" fmla="*/ 183513 h 216408"/>
                  <a:gd name="connsiteX6-125" fmla="*/ 3242 w 485007"/>
                  <a:gd name="connsiteY6-126" fmla="*/ 152667 h 216408"/>
                  <a:gd name="connsiteX0-127" fmla="*/ 3242 w 485007"/>
                  <a:gd name="connsiteY0-128" fmla="*/ 152896 h 216637"/>
                  <a:gd name="connsiteX1-129" fmla="*/ 243720 w 485007"/>
                  <a:gd name="connsiteY1-130" fmla="*/ 229 h 216637"/>
                  <a:gd name="connsiteX2-131" fmla="*/ 484329 w 485007"/>
                  <a:gd name="connsiteY2-132" fmla="*/ 152672 h 216637"/>
                  <a:gd name="connsiteX3-133" fmla="*/ 392496 w 485007"/>
                  <a:gd name="connsiteY3-134" fmla="*/ 183606 h 216637"/>
                  <a:gd name="connsiteX4-135" fmla="*/ 248804 w 485007"/>
                  <a:gd name="connsiteY4-136" fmla="*/ 79770 h 216637"/>
                  <a:gd name="connsiteX5-137" fmla="*/ 95103 w 485007"/>
                  <a:gd name="connsiteY5-138" fmla="*/ 183742 h 216637"/>
                  <a:gd name="connsiteX6-139" fmla="*/ 3242 w 485007"/>
                  <a:gd name="connsiteY6-140" fmla="*/ 152896 h 216637"/>
                  <a:gd name="connsiteX0-141" fmla="*/ 3242 w 485007"/>
                  <a:gd name="connsiteY0-142" fmla="*/ 152951 h 216692"/>
                  <a:gd name="connsiteX1-143" fmla="*/ 243720 w 485007"/>
                  <a:gd name="connsiteY1-144" fmla="*/ 284 h 216692"/>
                  <a:gd name="connsiteX2-145" fmla="*/ 484329 w 485007"/>
                  <a:gd name="connsiteY2-146" fmla="*/ 152727 h 216692"/>
                  <a:gd name="connsiteX3-147" fmla="*/ 392496 w 485007"/>
                  <a:gd name="connsiteY3-148" fmla="*/ 183661 h 216692"/>
                  <a:gd name="connsiteX4-149" fmla="*/ 248804 w 485007"/>
                  <a:gd name="connsiteY4-150" fmla="*/ 79825 h 216692"/>
                  <a:gd name="connsiteX5-151" fmla="*/ 95103 w 485007"/>
                  <a:gd name="connsiteY5-152" fmla="*/ 183797 h 216692"/>
                  <a:gd name="connsiteX6-153" fmla="*/ 3242 w 485007"/>
                  <a:gd name="connsiteY6-154" fmla="*/ 152951 h 216692"/>
                  <a:gd name="connsiteX0-155" fmla="*/ 3242 w 485007"/>
                  <a:gd name="connsiteY0-156" fmla="*/ 152801 h 216542"/>
                  <a:gd name="connsiteX1-157" fmla="*/ 243720 w 485007"/>
                  <a:gd name="connsiteY1-158" fmla="*/ 134 h 216542"/>
                  <a:gd name="connsiteX2-159" fmla="*/ 484329 w 485007"/>
                  <a:gd name="connsiteY2-160" fmla="*/ 152577 h 216542"/>
                  <a:gd name="connsiteX3-161" fmla="*/ 392496 w 485007"/>
                  <a:gd name="connsiteY3-162" fmla="*/ 183511 h 216542"/>
                  <a:gd name="connsiteX4-163" fmla="*/ 248804 w 485007"/>
                  <a:gd name="connsiteY4-164" fmla="*/ 79675 h 216542"/>
                  <a:gd name="connsiteX5-165" fmla="*/ 95103 w 485007"/>
                  <a:gd name="connsiteY5-166" fmla="*/ 183647 h 216542"/>
                  <a:gd name="connsiteX6-167" fmla="*/ 3242 w 485007"/>
                  <a:gd name="connsiteY6-168" fmla="*/ 152801 h 21654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485007" h="216542">
                    <a:moveTo>
                      <a:pt x="3242" y="152801"/>
                    </a:moveTo>
                    <a:cubicBezTo>
                      <a:pt x="40395" y="61100"/>
                      <a:pt x="98607" y="3477"/>
                      <a:pt x="243720" y="134"/>
                    </a:cubicBezTo>
                    <a:cubicBezTo>
                      <a:pt x="393897" y="-3326"/>
                      <a:pt x="447078" y="60923"/>
                      <a:pt x="484329" y="152577"/>
                    </a:cubicBezTo>
                    <a:cubicBezTo>
                      <a:pt x="491818" y="226388"/>
                      <a:pt x="435807" y="224000"/>
                      <a:pt x="392496" y="183511"/>
                    </a:cubicBezTo>
                    <a:cubicBezTo>
                      <a:pt x="368449" y="131182"/>
                      <a:pt x="344717" y="81366"/>
                      <a:pt x="248804" y="79675"/>
                    </a:cubicBezTo>
                    <a:cubicBezTo>
                      <a:pt x="160432" y="79698"/>
                      <a:pt x="119090" y="131284"/>
                      <a:pt x="95103" y="183647"/>
                    </a:cubicBezTo>
                    <a:cubicBezTo>
                      <a:pt x="62367" y="245332"/>
                      <a:pt x="-16938" y="211766"/>
                      <a:pt x="3242" y="152801"/>
                    </a:cubicBezTo>
                    <a:close/>
                  </a:path>
                </a:pathLst>
              </a:custGeom>
              <a:solidFill>
                <a:srgbClr val="5448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3" name="空心弧 52"/>
            <p:cNvSpPr/>
            <p:nvPr/>
          </p:nvSpPr>
          <p:spPr>
            <a:xfrm>
              <a:off x="1151946" y="4010701"/>
              <a:ext cx="144848" cy="97900"/>
            </a:xfrm>
            <a:custGeom>
              <a:avLst/>
              <a:gdLst>
                <a:gd name="connsiteX0" fmla="*/ 15844 w 512865"/>
                <a:gd name="connsiteY0" fmla="*/ 152667 h 466912"/>
                <a:gd name="connsiteX1" fmla="*/ 256322 w 512865"/>
                <a:gd name="connsiteY1" fmla="*/ 0 h 466912"/>
                <a:gd name="connsiteX2" fmla="*/ 496931 w 512865"/>
                <a:gd name="connsiteY2" fmla="*/ 152443 h 466912"/>
                <a:gd name="connsiteX3" fmla="*/ 405098 w 512865"/>
                <a:gd name="connsiteY3" fmla="*/ 183377 h 466912"/>
                <a:gd name="connsiteX4" fmla="*/ 256368 w 512865"/>
                <a:gd name="connsiteY4" fmla="*/ 96674 h 466912"/>
                <a:gd name="connsiteX5" fmla="*/ 107705 w 512865"/>
                <a:gd name="connsiteY5" fmla="*/ 183513 h 466912"/>
                <a:gd name="connsiteX6" fmla="*/ 15844 w 512865"/>
                <a:gd name="connsiteY6" fmla="*/ 152667 h 466912"/>
                <a:gd name="connsiteX0-1" fmla="*/ 0 w 481653"/>
                <a:gd name="connsiteY0-2" fmla="*/ 152667 h 192359"/>
                <a:gd name="connsiteX1-3" fmla="*/ 240478 w 481653"/>
                <a:gd name="connsiteY1-4" fmla="*/ 0 h 192359"/>
                <a:gd name="connsiteX2-5" fmla="*/ 481087 w 481653"/>
                <a:gd name="connsiteY2-6" fmla="*/ 152443 h 192359"/>
                <a:gd name="connsiteX3-7" fmla="*/ 389254 w 481653"/>
                <a:gd name="connsiteY3-8" fmla="*/ 183377 h 192359"/>
                <a:gd name="connsiteX4-9" fmla="*/ 240524 w 481653"/>
                <a:gd name="connsiteY4-10" fmla="*/ 96674 h 192359"/>
                <a:gd name="connsiteX5-11" fmla="*/ 91861 w 481653"/>
                <a:gd name="connsiteY5-12" fmla="*/ 183513 h 192359"/>
                <a:gd name="connsiteX6-13" fmla="*/ 0 w 481653"/>
                <a:gd name="connsiteY6-14" fmla="*/ 152667 h 192359"/>
                <a:gd name="connsiteX0-15" fmla="*/ 0 w 481765"/>
                <a:gd name="connsiteY0-16" fmla="*/ 152667 h 211450"/>
                <a:gd name="connsiteX1-17" fmla="*/ 240478 w 481765"/>
                <a:gd name="connsiteY1-18" fmla="*/ 0 h 211450"/>
                <a:gd name="connsiteX2-19" fmla="*/ 481087 w 481765"/>
                <a:gd name="connsiteY2-20" fmla="*/ 152443 h 211450"/>
                <a:gd name="connsiteX3-21" fmla="*/ 389254 w 481765"/>
                <a:gd name="connsiteY3-22" fmla="*/ 183377 h 211450"/>
                <a:gd name="connsiteX4-23" fmla="*/ 240524 w 481765"/>
                <a:gd name="connsiteY4-24" fmla="*/ 96674 h 211450"/>
                <a:gd name="connsiteX5-25" fmla="*/ 91861 w 481765"/>
                <a:gd name="connsiteY5-26" fmla="*/ 183513 h 211450"/>
                <a:gd name="connsiteX6-27" fmla="*/ 0 w 481765"/>
                <a:gd name="connsiteY6-28" fmla="*/ 152667 h 211450"/>
                <a:gd name="connsiteX0-29" fmla="*/ 0 w 481765"/>
                <a:gd name="connsiteY0-30" fmla="*/ 152667 h 211450"/>
                <a:gd name="connsiteX1-31" fmla="*/ 240478 w 481765"/>
                <a:gd name="connsiteY1-32" fmla="*/ 0 h 211450"/>
                <a:gd name="connsiteX2-33" fmla="*/ 481087 w 481765"/>
                <a:gd name="connsiteY2-34" fmla="*/ 152443 h 211450"/>
                <a:gd name="connsiteX3-35" fmla="*/ 389254 w 481765"/>
                <a:gd name="connsiteY3-36" fmla="*/ 183377 h 211450"/>
                <a:gd name="connsiteX4-37" fmla="*/ 240524 w 481765"/>
                <a:gd name="connsiteY4-38" fmla="*/ 96674 h 211450"/>
                <a:gd name="connsiteX5-39" fmla="*/ 91861 w 481765"/>
                <a:gd name="connsiteY5-40" fmla="*/ 183513 h 211450"/>
                <a:gd name="connsiteX6-41" fmla="*/ 0 w 481765"/>
                <a:gd name="connsiteY6-42" fmla="*/ 152667 h 211450"/>
                <a:gd name="connsiteX0-43" fmla="*/ 3242 w 485007"/>
                <a:gd name="connsiteY0-44" fmla="*/ 152667 h 216408"/>
                <a:gd name="connsiteX1-45" fmla="*/ 243720 w 485007"/>
                <a:gd name="connsiteY1-46" fmla="*/ 0 h 216408"/>
                <a:gd name="connsiteX2-47" fmla="*/ 484329 w 485007"/>
                <a:gd name="connsiteY2-48" fmla="*/ 152443 h 216408"/>
                <a:gd name="connsiteX3-49" fmla="*/ 392496 w 485007"/>
                <a:gd name="connsiteY3-50" fmla="*/ 183377 h 216408"/>
                <a:gd name="connsiteX4-51" fmla="*/ 243766 w 485007"/>
                <a:gd name="connsiteY4-52" fmla="*/ 96674 h 216408"/>
                <a:gd name="connsiteX5-53" fmla="*/ 95103 w 485007"/>
                <a:gd name="connsiteY5-54" fmla="*/ 183513 h 216408"/>
                <a:gd name="connsiteX6-55" fmla="*/ 3242 w 485007"/>
                <a:gd name="connsiteY6-56" fmla="*/ 152667 h 216408"/>
                <a:gd name="connsiteX0-57" fmla="*/ 3242 w 485007"/>
                <a:gd name="connsiteY0-58" fmla="*/ 152667 h 216408"/>
                <a:gd name="connsiteX1-59" fmla="*/ 243720 w 485007"/>
                <a:gd name="connsiteY1-60" fmla="*/ 0 h 216408"/>
                <a:gd name="connsiteX2-61" fmla="*/ 484329 w 485007"/>
                <a:gd name="connsiteY2-62" fmla="*/ 152443 h 216408"/>
                <a:gd name="connsiteX3-63" fmla="*/ 392496 w 485007"/>
                <a:gd name="connsiteY3-64" fmla="*/ 183377 h 216408"/>
                <a:gd name="connsiteX4-65" fmla="*/ 243765 w 485007"/>
                <a:gd name="connsiteY4-66" fmla="*/ 65835 h 216408"/>
                <a:gd name="connsiteX5-67" fmla="*/ 95103 w 485007"/>
                <a:gd name="connsiteY5-68" fmla="*/ 183513 h 216408"/>
                <a:gd name="connsiteX6-69" fmla="*/ 3242 w 485007"/>
                <a:gd name="connsiteY6-70" fmla="*/ 152667 h 216408"/>
                <a:gd name="connsiteX0-71" fmla="*/ 3242 w 485007"/>
                <a:gd name="connsiteY0-72" fmla="*/ 152667 h 216408"/>
                <a:gd name="connsiteX1-73" fmla="*/ 243720 w 485007"/>
                <a:gd name="connsiteY1-74" fmla="*/ 0 h 216408"/>
                <a:gd name="connsiteX2-75" fmla="*/ 484329 w 485007"/>
                <a:gd name="connsiteY2-76" fmla="*/ 152443 h 216408"/>
                <a:gd name="connsiteX3-77" fmla="*/ 392496 w 485007"/>
                <a:gd name="connsiteY3-78" fmla="*/ 183377 h 216408"/>
                <a:gd name="connsiteX4-79" fmla="*/ 248804 w 485007"/>
                <a:gd name="connsiteY4-80" fmla="*/ 79541 h 216408"/>
                <a:gd name="connsiteX5-81" fmla="*/ 95103 w 485007"/>
                <a:gd name="connsiteY5-82" fmla="*/ 183513 h 216408"/>
                <a:gd name="connsiteX6-83" fmla="*/ 3242 w 485007"/>
                <a:gd name="connsiteY6-84" fmla="*/ 152667 h 216408"/>
                <a:gd name="connsiteX0-85" fmla="*/ 3242 w 485007"/>
                <a:gd name="connsiteY0-86" fmla="*/ 152667 h 216408"/>
                <a:gd name="connsiteX1-87" fmla="*/ 243720 w 485007"/>
                <a:gd name="connsiteY1-88" fmla="*/ 0 h 216408"/>
                <a:gd name="connsiteX2-89" fmla="*/ 484329 w 485007"/>
                <a:gd name="connsiteY2-90" fmla="*/ 152443 h 216408"/>
                <a:gd name="connsiteX3-91" fmla="*/ 392496 w 485007"/>
                <a:gd name="connsiteY3-92" fmla="*/ 183377 h 216408"/>
                <a:gd name="connsiteX4-93" fmla="*/ 248804 w 485007"/>
                <a:gd name="connsiteY4-94" fmla="*/ 79541 h 216408"/>
                <a:gd name="connsiteX5-95" fmla="*/ 95103 w 485007"/>
                <a:gd name="connsiteY5-96" fmla="*/ 183513 h 216408"/>
                <a:gd name="connsiteX6-97" fmla="*/ 3242 w 485007"/>
                <a:gd name="connsiteY6-98" fmla="*/ 152667 h 216408"/>
                <a:gd name="connsiteX0-99" fmla="*/ 3242 w 485007"/>
                <a:gd name="connsiteY0-100" fmla="*/ 152667 h 216408"/>
                <a:gd name="connsiteX1-101" fmla="*/ 243720 w 485007"/>
                <a:gd name="connsiteY1-102" fmla="*/ 0 h 216408"/>
                <a:gd name="connsiteX2-103" fmla="*/ 484329 w 485007"/>
                <a:gd name="connsiteY2-104" fmla="*/ 152443 h 216408"/>
                <a:gd name="connsiteX3-105" fmla="*/ 392496 w 485007"/>
                <a:gd name="connsiteY3-106" fmla="*/ 183377 h 216408"/>
                <a:gd name="connsiteX4-107" fmla="*/ 248804 w 485007"/>
                <a:gd name="connsiteY4-108" fmla="*/ 79541 h 216408"/>
                <a:gd name="connsiteX5-109" fmla="*/ 95103 w 485007"/>
                <a:gd name="connsiteY5-110" fmla="*/ 183513 h 216408"/>
                <a:gd name="connsiteX6-111" fmla="*/ 3242 w 485007"/>
                <a:gd name="connsiteY6-112" fmla="*/ 152667 h 216408"/>
                <a:gd name="connsiteX0-113" fmla="*/ 3242 w 485007"/>
                <a:gd name="connsiteY0-114" fmla="*/ 152667 h 216408"/>
                <a:gd name="connsiteX1-115" fmla="*/ 243720 w 485007"/>
                <a:gd name="connsiteY1-116" fmla="*/ 0 h 216408"/>
                <a:gd name="connsiteX2-117" fmla="*/ 484329 w 485007"/>
                <a:gd name="connsiteY2-118" fmla="*/ 152443 h 216408"/>
                <a:gd name="connsiteX3-119" fmla="*/ 392496 w 485007"/>
                <a:gd name="connsiteY3-120" fmla="*/ 183377 h 216408"/>
                <a:gd name="connsiteX4-121" fmla="*/ 248804 w 485007"/>
                <a:gd name="connsiteY4-122" fmla="*/ 79541 h 216408"/>
                <a:gd name="connsiteX5-123" fmla="*/ 95103 w 485007"/>
                <a:gd name="connsiteY5-124" fmla="*/ 183513 h 216408"/>
                <a:gd name="connsiteX6-125" fmla="*/ 3242 w 485007"/>
                <a:gd name="connsiteY6-126" fmla="*/ 152667 h 216408"/>
                <a:gd name="connsiteX0-127" fmla="*/ 3242 w 485007"/>
                <a:gd name="connsiteY0-128" fmla="*/ 152896 h 216637"/>
                <a:gd name="connsiteX1-129" fmla="*/ 243720 w 485007"/>
                <a:gd name="connsiteY1-130" fmla="*/ 229 h 216637"/>
                <a:gd name="connsiteX2-131" fmla="*/ 484329 w 485007"/>
                <a:gd name="connsiteY2-132" fmla="*/ 152672 h 216637"/>
                <a:gd name="connsiteX3-133" fmla="*/ 392496 w 485007"/>
                <a:gd name="connsiteY3-134" fmla="*/ 183606 h 216637"/>
                <a:gd name="connsiteX4-135" fmla="*/ 248804 w 485007"/>
                <a:gd name="connsiteY4-136" fmla="*/ 79770 h 216637"/>
                <a:gd name="connsiteX5-137" fmla="*/ 95103 w 485007"/>
                <a:gd name="connsiteY5-138" fmla="*/ 183742 h 216637"/>
                <a:gd name="connsiteX6-139" fmla="*/ 3242 w 485007"/>
                <a:gd name="connsiteY6-140" fmla="*/ 152896 h 216637"/>
                <a:gd name="connsiteX0-141" fmla="*/ 3242 w 485007"/>
                <a:gd name="connsiteY0-142" fmla="*/ 152951 h 216692"/>
                <a:gd name="connsiteX1-143" fmla="*/ 243720 w 485007"/>
                <a:gd name="connsiteY1-144" fmla="*/ 284 h 216692"/>
                <a:gd name="connsiteX2-145" fmla="*/ 484329 w 485007"/>
                <a:gd name="connsiteY2-146" fmla="*/ 152727 h 216692"/>
                <a:gd name="connsiteX3-147" fmla="*/ 392496 w 485007"/>
                <a:gd name="connsiteY3-148" fmla="*/ 183661 h 216692"/>
                <a:gd name="connsiteX4-149" fmla="*/ 248804 w 485007"/>
                <a:gd name="connsiteY4-150" fmla="*/ 79825 h 216692"/>
                <a:gd name="connsiteX5-151" fmla="*/ 95103 w 485007"/>
                <a:gd name="connsiteY5-152" fmla="*/ 183797 h 216692"/>
                <a:gd name="connsiteX6-153" fmla="*/ 3242 w 485007"/>
                <a:gd name="connsiteY6-154" fmla="*/ 152951 h 216692"/>
                <a:gd name="connsiteX0-155" fmla="*/ 3242 w 485007"/>
                <a:gd name="connsiteY0-156" fmla="*/ 152801 h 216542"/>
                <a:gd name="connsiteX1-157" fmla="*/ 243720 w 485007"/>
                <a:gd name="connsiteY1-158" fmla="*/ 134 h 216542"/>
                <a:gd name="connsiteX2-159" fmla="*/ 484329 w 485007"/>
                <a:gd name="connsiteY2-160" fmla="*/ 152577 h 216542"/>
                <a:gd name="connsiteX3-161" fmla="*/ 392496 w 485007"/>
                <a:gd name="connsiteY3-162" fmla="*/ 183511 h 216542"/>
                <a:gd name="connsiteX4-163" fmla="*/ 248804 w 485007"/>
                <a:gd name="connsiteY4-164" fmla="*/ 79675 h 216542"/>
                <a:gd name="connsiteX5-165" fmla="*/ 95103 w 485007"/>
                <a:gd name="connsiteY5-166" fmla="*/ 183647 h 216542"/>
                <a:gd name="connsiteX6-167" fmla="*/ 3242 w 485007"/>
                <a:gd name="connsiteY6-168" fmla="*/ 152801 h 2165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485007" h="216542">
                  <a:moveTo>
                    <a:pt x="3242" y="152801"/>
                  </a:moveTo>
                  <a:cubicBezTo>
                    <a:pt x="40395" y="61100"/>
                    <a:pt x="98607" y="3477"/>
                    <a:pt x="243720" y="134"/>
                  </a:cubicBezTo>
                  <a:cubicBezTo>
                    <a:pt x="393897" y="-3326"/>
                    <a:pt x="447078" y="60923"/>
                    <a:pt x="484329" y="152577"/>
                  </a:cubicBezTo>
                  <a:cubicBezTo>
                    <a:pt x="491818" y="226388"/>
                    <a:pt x="435807" y="224000"/>
                    <a:pt x="392496" y="183511"/>
                  </a:cubicBezTo>
                  <a:cubicBezTo>
                    <a:pt x="368449" y="131182"/>
                    <a:pt x="344717" y="81366"/>
                    <a:pt x="248804" y="79675"/>
                  </a:cubicBezTo>
                  <a:cubicBezTo>
                    <a:pt x="160432" y="79698"/>
                    <a:pt x="119090" y="131284"/>
                    <a:pt x="95103" y="183647"/>
                  </a:cubicBezTo>
                  <a:cubicBezTo>
                    <a:pt x="62367" y="245332"/>
                    <a:pt x="-16938" y="211766"/>
                    <a:pt x="3242" y="152801"/>
                  </a:cubicBezTo>
                  <a:close/>
                </a:path>
              </a:pathLst>
            </a:custGeom>
            <a:solidFill>
              <a:srgbClr val="5448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4" name="椭圆 193"/>
            <p:cNvSpPr/>
            <p:nvPr/>
          </p:nvSpPr>
          <p:spPr>
            <a:xfrm>
              <a:off x="779467" y="4091475"/>
              <a:ext cx="120427" cy="59641"/>
            </a:xfrm>
            <a:prstGeom prst="ellipse">
              <a:avLst/>
            </a:prstGeom>
            <a:solidFill>
              <a:srgbClr val="FF82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5" name="椭圆 194"/>
            <p:cNvSpPr/>
            <p:nvPr/>
          </p:nvSpPr>
          <p:spPr>
            <a:xfrm>
              <a:off x="1250993" y="4088934"/>
              <a:ext cx="120427" cy="59641"/>
            </a:xfrm>
            <a:prstGeom prst="ellipse">
              <a:avLst/>
            </a:prstGeom>
            <a:solidFill>
              <a:srgbClr val="FF82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grpSp>
          <p:nvGrpSpPr>
            <p:cNvPr id="196" name="组合 195"/>
            <p:cNvGrpSpPr/>
            <p:nvPr/>
          </p:nvGrpSpPr>
          <p:grpSpPr>
            <a:xfrm>
              <a:off x="914099" y="4166701"/>
              <a:ext cx="340904" cy="156047"/>
              <a:chOff x="910815" y="4174413"/>
              <a:chExt cx="333210" cy="122584"/>
            </a:xfrm>
          </p:grpSpPr>
          <p:sp>
            <p:nvSpPr>
              <p:cNvPr id="199" name="椭圆 62"/>
              <p:cNvSpPr/>
              <p:nvPr/>
            </p:nvSpPr>
            <p:spPr>
              <a:xfrm>
                <a:off x="910815" y="4174413"/>
                <a:ext cx="333210" cy="120599"/>
              </a:xfrm>
              <a:custGeom>
                <a:avLst/>
                <a:gdLst>
                  <a:gd name="connsiteX0" fmla="*/ 0 w 665761"/>
                  <a:gd name="connsiteY0" fmla="*/ 164859 h 329717"/>
                  <a:gd name="connsiteX1" fmla="*/ 332881 w 665761"/>
                  <a:gd name="connsiteY1" fmla="*/ 0 h 329717"/>
                  <a:gd name="connsiteX2" fmla="*/ 665762 w 665761"/>
                  <a:gd name="connsiteY2" fmla="*/ 164859 h 329717"/>
                  <a:gd name="connsiteX3" fmla="*/ 332881 w 665761"/>
                  <a:gd name="connsiteY3" fmla="*/ 329718 h 329717"/>
                  <a:gd name="connsiteX4" fmla="*/ 0 w 665761"/>
                  <a:gd name="connsiteY4" fmla="*/ 164859 h 329717"/>
                  <a:gd name="connsiteX0-1" fmla="*/ 0 w 675015"/>
                  <a:gd name="connsiteY0-2" fmla="*/ 20607 h 185466"/>
                  <a:gd name="connsiteX1-3" fmla="*/ 665762 w 675015"/>
                  <a:gd name="connsiteY1-4" fmla="*/ 20607 h 185466"/>
                  <a:gd name="connsiteX2-5" fmla="*/ 332881 w 675015"/>
                  <a:gd name="connsiteY2-6" fmla="*/ 185466 h 185466"/>
                  <a:gd name="connsiteX3-7" fmla="*/ 0 w 675015"/>
                  <a:gd name="connsiteY3-8" fmla="*/ 20607 h 185466"/>
                  <a:gd name="connsiteX0-9" fmla="*/ 12835 w 804766"/>
                  <a:gd name="connsiteY0-10" fmla="*/ 137654 h 304925"/>
                  <a:gd name="connsiteX1-11" fmla="*/ 799247 w 804766"/>
                  <a:gd name="connsiteY1-12" fmla="*/ 4304 h 304925"/>
                  <a:gd name="connsiteX2-13" fmla="*/ 345716 w 804766"/>
                  <a:gd name="connsiteY2-14" fmla="*/ 302513 h 304925"/>
                  <a:gd name="connsiteX3-15" fmla="*/ 12835 w 804766"/>
                  <a:gd name="connsiteY3-16" fmla="*/ 137654 h 304925"/>
                  <a:gd name="connsiteX0-17" fmla="*/ 10522 w 891549"/>
                  <a:gd name="connsiteY0-18" fmla="*/ 36990 h 319346"/>
                  <a:gd name="connsiteX1-19" fmla="*/ 885834 w 891549"/>
                  <a:gd name="connsiteY1-20" fmla="*/ 21115 h 319346"/>
                  <a:gd name="connsiteX2-21" fmla="*/ 432303 w 891549"/>
                  <a:gd name="connsiteY2-22" fmla="*/ 319324 h 319346"/>
                  <a:gd name="connsiteX3-23" fmla="*/ 10522 w 891549"/>
                  <a:gd name="connsiteY3-24" fmla="*/ 36990 h 319346"/>
                  <a:gd name="connsiteX0-25" fmla="*/ 14682 w 898060"/>
                  <a:gd name="connsiteY0-26" fmla="*/ 36990 h 319762"/>
                  <a:gd name="connsiteX1-27" fmla="*/ 889994 w 898060"/>
                  <a:gd name="connsiteY1-28" fmla="*/ 21115 h 319762"/>
                  <a:gd name="connsiteX2-29" fmla="*/ 436463 w 898060"/>
                  <a:gd name="connsiteY2-30" fmla="*/ 319324 h 319762"/>
                  <a:gd name="connsiteX3-31" fmla="*/ 14682 w 898060"/>
                  <a:gd name="connsiteY3-32" fmla="*/ 36990 h 319762"/>
                  <a:gd name="connsiteX0-33" fmla="*/ 9650 w 935230"/>
                  <a:gd name="connsiteY0-34" fmla="*/ 36990 h 319346"/>
                  <a:gd name="connsiteX1-35" fmla="*/ 929412 w 935230"/>
                  <a:gd name="connsiteY1-36" fmla="*/ 21115 h 319346"/>
                  <a:gd name="connsiteX2-37" fmla="*/ 475881 w 935230"/>
                  <a:gd name="connsiteY2-38" fmla="*/ 319324 h 319346"/>
                  <a:gd name="connsiteX3-39" fmla="*/ 9650 w 935230"/>
                  <a:gd name="connsiteY3-40" fmla="*/ 36990 h 319346"/>
                  <a:gd name="connsiteX0-41" fmla="*/ 12522 w 940134"/>
                  <a:gd name="connsiteY0-42" fmla="*/ 36990 h 319762"/>
                  <a:gd name="connsiteX1-43" fmla="*/ 932284 w 940134"/>
                  <a:gd name="connsiteY1-44" fmla="*/ 21115 h 319762"/>
                  <a:gd name="connsiteX2-45" fmla="*/ 478753 w 940134"/>
                  <a:gd name="connsiteY2-46" fmla="*/ 319324 h 319762"/>
                  <a:gd name="connsiteX3-47" fmla="*/ 12522 w 940134"/>
                  <a:gd name="connsiteY3-48" fmla="*/ 36990 h 319762"/>
                  <a:gd name="connsiteX0-49" fmla="*/ 12522 w 940134"/>
                  <a:gd name="connsiteY0-50" fmla="*/ 36990 h 319762"/>
                  <a:gd name="connsiteX1-51" fmla="*/ 932284 w 940134"/>
                  <a:gd name="connsiteY1-52" fmla="*/ 21115 h 319762"/>
                  <a:gd name="connsiteX2-53" fmla="*/ 478753 w 940134"/>
                  <a:gd name="connsiteY2-54" fmla="*/ 319324 h 319762"/>
                  <a:gd name="connsiteX3-55" fmla="*/ 12522 w 940134"/>
                  <a:gd name="connsiteY3-56" fmla="*/ 36990 h 319762"/>
                  <a:gd name="connsiteX0-57" fmla="*/ 12522 w 940134"/>
                  <a:gd name="connsiteY0-58" fmla="*/ 43638 h 326410"/>
                  <a:gd name="connsiteX1-59" fmla="*/ 932284 w 940134"/>
                  <a:gd name="connsiteY1-60" fmla="*/ 27763 h 326410"/>
                  <a:gd name="connsiteX2-61" fmla="*/ 478753 w 940134"/>
                  <a:gd name="connsiteY2-62" fmla="*/ 325972 h 326410"/>
                  <a:gd name="connsiteX3-63" fmla="*/ 12522 w 940134"/>
                  <a:gd name="connsiteY3-64" fmla="*/ 43638 h 326410"/>
                  <a:gd name="connsiteX0-65" fmla="*/ 12522 w 940134"/>
                  <a:gd name="connsiteY0-66" fmla="*/ 57488 h 340260"/>
                  <a:gd name="connsiteX1-67" fmla="*/ 932284 w 940134"/>
                  <a:gd name="connsiteY1-68" fmla="*/ 41613 h 340260"/>
                  <a:gd name="connsiteX2-69" fmla="*/ 478753 w 940134"/>
                  <a:gd name="connsiteY2-70" fmla="*/ 339822 h 340260"/>
                  <a:gd name="connsiteX3-71" fmla="*/ 12522 w 940134"/>
                  <a:gd name="connsiteY3-72" fmla="*/ 57488 h 3402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940134" h="340260">
                    <a:moveTo>
                      <a:pt x="12522" y="57488"/>
                    </a:moveTo>
                    <a:cubicBezTo>
                      <a:pt x="103407" y="-10060"/>
                      <a:pt x="802875" y="-21553"/>
                      <a:pt x="932284" y="41613"/>
                    </a:cubicBezTo>
                    <a:cubicBezTo>
                      <a:pt x="987764" y="69090"/>
                      <a:pt x="739997" y="327651"/>
                      <a:pt x="478753" y="339822"/>
                    </a:cubicBezTo>
                    <a:cubicBezTo>
                      <a:pt x="217509" y="351993"/>
                      <a:pt x="-63067" y="107190"/>
                      <a:pt x="12522" y="57488"/>
                    </a:cubicBezTo>
                    <a:close/>
                  </a:path>
                </a:pathLst>
              </a:custGeom>
              <a:solidFill>
                <a:srgbClr val="AC273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200" name="椭圆 62"/>
              <p:cNvSpPr/>
              <p:nvPr/>
            </p:nvSpPr>
            <p:spPr>
              <a:xfrm flipV="1">
                <a:off x="987577" y="4245457"/>
                <a:ext cx="173700" cy="51540"/>
              </a:xfrm>
              <a:custGeom>
                <a:avLst/>
                <a:gdLst>
                  <a:gd name="connsiteX0" fmla="*/ 0 w 665761"/>
                  <a:gd name="connsiteY0" fmla="*/ 164859 h 329717"/>
                  <a:gd name="connsiteX1" fmla="*/ 332881 w 665761"/>
                  <a:gd name="connsiteY1" fmla="*/ 0 h 329717"/>
                  <a:gd name="connsiteX2" fmla="*/ 665762 w 665761"/>
                  <a:gd name="connsiteY2" fmla="*/ 164859 h 329717"/>
                  <a:gd name="connsiteX3" fmla="*/ 332881 w 665761"/>
                  <a:gd name="connsiteY3" fmla="*/ 329718 h 329717"/>
                  <a:gd name="connsiteX4" fmla="*/ 0 w 665761"/>
                  <a:gd name="connsiteY4" fmla="*/ 164859 h 329717"/>
                  <a:gd name="connsiteX0-1" fmla="*/ 0 w 675015"/>
                  <a:gd name="connsiteY0-2" fmla="*/ 20607 h 185466"/>
                  <a:gd name="connsiteX1-3" fmla="*/ 665762 w 675015"/>
                  <a:gd name="connsiteY1-4" fmla="*/ 20607 h 185466"/>
                  <a:gd name="connsiteX2-5" fmla="*/ 332881 w 675015"/>
                  <a:gd name="connsiteY2-6" fmla="*/ 185466 h 185466"/>
                  <a:gd name="connsiteX3-7" fmla="*/ 0 w 675015"/>
                  <a:gd name="connsiteY3-8" fmla="*/ 20607 h 185466"/>
                  <a:gd name="connsiteX0-9" fmla="*/ 12835 w 804766"/>
                  <a:gd name="connsiteY0-10" fmla="*/ 137654 h 304925"/>
                  <a:gd name="connsiteX1-11" fmla="*/ 799247 w 804766"/>
                  <a:gd name="connsiteY1-12" fmla="*/ 4304 h 304925"/>
                  <a:gd name="connsiteX2-13" fmla="*/ 345716 w 804766"/>
                  <a:gd name="connsiteY2-14" fmla="*/ 302513 h 304925"/>
                  <a:gd name="connsiteX3-15" fmla="*/ 12835 w 804766"/>
                  <a:gd name="connsiteY3-16" fmla="*/ 137654 h 304925"/>
                  <a:gd name="connsiteX0-17" fmla="*/ 10522 w 891549"/>
                  <a:gd name="connsiteY0-18" fmla="*/ 36990 h 319346"/>
                  <a:gd name="connsiteX1-19" fmla="*/ 885834 w 891549"/>
                  <a:gd name="connsiteY1-20" fmla="*/ 21115 h 319346"/>
                  <a:gd name="connsiteX2-21" fmla="*/ 432303 w 891549"/>
                  <a:gd name="connsiteY2-22" fmla="*/ 319324 h 319346"/>
                  <a:gd name="connsiteX3-23" fmla="*/ 10522 w 891549"/>
                  <a:gd name="connsiteY3-24" fmla="*/ 36990 h 319346"/>
                  <a:gd name="connsiteX0-25" fmla="*/ 14682 w 898060"/>
                  <a:gd name="connsiteY0-26" fmla="*/ 36990 h 319762"/>
                  <a:gd name="connsiteX1-27" fmla="*/ 889994 w 898060"/>
                  <a:gd name="connsiteY1-28" fmla="*/ 21115 h 319762"/>
                  <a:gd name="connsiteX2-29" fmla="*/ 436463 w 898060"/>
                  <a:gd name="connsiteY2-30" fmla="*/ 319324 h 319762"/>
                  <a:gd name="connsiteX3-31" fmla="*/ 14682 w 898060"/>
                  <a:gd name="connsiteY3-32" fmla="*/ 36990 h 319762"/>
                  <a:gd name="connsiteX0-33" fmla="*/ 9650 w 935230"/>
                  <a:gd name="connsiteY0-34" fmla="*/ 36990 h 319346"/>
                  <a:gd name="connsiteX1-35" fmla="*/ 929412 w 935230"/>
                  <a:gd name="connsiteY1-36" fmla="*/ 21115 h 319346"/>
                  <a:gd name="connsiteX2-37" fmla="*/ 475881 w 935230"/>
                  <a:gd name="connsiteY2-38" fmla="*/ 319324 h 319346"/>
                  <a:gd name="connsiteX3-39" fmla="*/ 9650 w 935230"/>
                  <a:gd name="connsiteY3-40" fmla="*/ 36990 h 319346"/>
                  <a:gd name="connsiteX0-41" fmla="*/ 12522 w 940134"/>
                  <a:gd name="connsiteY0-42" fmla="*/ 36990 h 319762"/>
                  <a:gd name="connsiteX1-43" fmla="*/ 932284 w 940134"/>
                  <a:gd name="connsiteY1-44" fmla="*/ 21115 h 319762"/>
                  <a:gd name="connsiteX2-45" fmla="*/ 478753 w 940134"/>
                  <a:gd name="connsiteY2-46" fmla="*/ 319324 h 319762"/>
                  <a:gd name="connsiteX3-47" fmla="*/ 12522 w 940134"/>
                  <a:gd name="connsiteY3-48" fmla="*/ 36990 h 319762"/>
                  <a:gd name="connsiteX0-49" fmla="*/ 2334 w 695469"/>
                  <a:gd name="connsiteY0-50" fmla="*/ 2193 h 287820"/>
                  <a:gd name="connsiteX1-51" fmla="*/ 683971 w 695469"/>
                  <a:gd name="connsiteY1-52" fmla="*/ 154159 h 287820"/>
                  <a:gd name="connsiteX2-53" fmla="*/ 468565 w 695469"/>
                  <a:gd name="connsiteY2-54" fmla="*/ 284527 h 287820"/>
                  <a:gd name="connsiteX3-55" fmla="*/ 2334 w 695469"/>
                  <a:gd name="connsiteY3-56" fmla="*/ 2193 h 287820"/>
                  <a:gd name="connsiteX0-57" fmla="*/ 2968 w 723484"/>
                  <a:gd name="connsiteY0-58" fmla="*/ 3323 h 287828"/>
                  <a:gd name="connsiteX1-59" fmla="*/ 713180 w 723484"/>
                  <a:gd name="connsiteY1-60" fmla="*/ 133205 h 287828"/>
                  <a:gd name="connsiteX2-61" fmla="*/ 469199 w 723484"/>
                  <a:gd name="connsiteY2-62" fmla="*/ 285657 h 287828"/>
                  <a:gd name="connsiteX3-63" fmla="*/ 2968 w 723484"/>
                  <a:gd name="connsiteY3-64" fmla="*/ 3323 h 287828"/>
                  <a:gd name="connsiteX0-65" fmla="*/ 2968 w 723484"/>
                  <a:gd name="connsiteY0-66" fmla="*/ 3323 h 287829"/>
                  <a:gd name="connsiteX1-67" fmla="*/ 713180 w 723484"/>
                  <a:gd name="connsiteY1-68" fmla="*/ 133205 h 287829"/>
                  <a:gd name="connsiteX2-69" fmla="*/ 469199 w 723484"/>
                  <a:gd name="connsiteY2-70" fmla="*/ 285657 h 287829"/>
                  <a:gd name="connsiteX3-71" fmla="*/ 2968 w 723484"/>
                  <a:gd name="connsiteY3-72" fmla="*/ 3323 h 287829"/>
                  <a:gd name="connsiteX0-73" fmla="*/ 2968 w 723484"/>
                  <a:gd name="connsiteY0-74" fmla="*/ 3323 h 287829"/>
                  <a:gd name="connsiteX1-75" fmla="*/ 713180 w 723484"/>
                  <a:gd name="connsiteY1-76" fmla="*/ 133205 h 287829"/>
                  <a:gd name="connsiteX2-77" fmla="*/ 469199 w 723484"/>
                  <a:gd name="connsiteY2-78" fmla="*/ 285657 h 287829"/>
                  <a:gd name="connsiteX3-79" fmla="*/ 2968 w 723484"/>
                  <a:gd name="connsiteY3-80" fmla="*/ 3323 h 287829"/>
                  <a:gd name="connsiteX0-81" fmla="*/ 5378 w 499070"/>
                  <a:gd name="connsiteY0-82" fmla="*/ 58877 h 160722"/>
                  <a:gd name="connsiteX1-83" fmla="*/ 490165 w 499070"/>
                  <a:gd name="connsiteY1-84" fmla="*/ 7667 h 160722"/>
                  <a:gd name="connsiteX2-85" fmla="*/ 246184 w 499070"/>
                  <a:gd name="connsiteY2-86" fmla="*/ 160119 h 160722"/>
                  <a:gd name="connsiteX3-87" fmla="*/ 5378 w 499070"/>
                  <a:gd name="connsiteY3-88" fmla="*/ 58877 h 160722"/>
                  <a:gd name="connsiteX0-89" fmla="*/ 5773 w 480313"/>
                  <a:gd name="connsiteY0-90" fmla="*/ 9493 h 194822"/>
                  <a:gd name="connsiteX1-91" fmla="*/ 471510 w 480313"/>
                  <a:gd name="connsiteY1-92" fmla="*/ 42203 h 194822"/>
                  <a:gd name="connsiteX2-93" fmla="*/ 227529 w 480313"/>
                  <a:gd name="connsiteY2-94" fmla="*/ 194655 h 194822"/>
                  <a:gd name="connsiteX3-95" fmla="*/ 5773 w 480313"/>
                  <a:gd name="connsiteY3-96" fmla="*/ 9493 h 194822"/>
                  <a:gd name="connsiteX0-97" fmla="*/ 5773 w 480313"/>
                  <a:gd name="connsiteY0-98" fmla="*/ 9493 h 194821"/>
                  <a:gd name="connsiteX1-99" fmla="*/ 471510 w 480313"/>
                  <a:gd name="connsiteY1-100" fmla="*/ 42203 h 194821"/>
                  <a:gd name="connsiteX2-101" fmla="*/ 227529 w 480313"/>
                  <a:gd name="connsiteY2-102" fmla="*/ 194655 h 194821"/>
                  <a:gd name="connsiteX3-103" fmla="*/ 5773 w 480313"/>
                  <a:gd name="connsiteY3-104" fmla="*/ 9493 h 194821"/>
                  <a:gd name="connsiteX0-105" fmla="*/ 6036 w 471051"/>
                  <a:gd name="connsiteY0-106" fmla="*/ 10310 h 191221"/>
                  <a:gd name="connsiteX1-107" fmla="*/ 462248 w 471051"/>
                  <a:gd name="connsiteY1-108" fmla="*/ 38603 h 191221"/>
                  <a:gd name="connsiteX2-109" fmla="*/ 218267 w 471051"/>
                  <a:gd name="connsiteY2-110" fmla="*/ 191055 h 191221"/>
                  <a:gd name="connsiteX3-111" fmla="*/ 6036 w 471051"/>
                  <a:gd name="connsiteY3-112" fmla="*/ 10310 h 191221"/>
                  <a:gd name="connsiteX0-113" fmla="*/ 6036 w 462304"/>
                  <a:gd name="connsiteY0-114" fmla="*/ 56789 h 237705"/>
                  <a:gd name="connsiteX1-115" fmla="*/ 232777 w 462304"/>
                  <a:gd name="connsiteY1-116" fmla="*/ 485 h 237705"/>
                  <a:gd name="connsiteX2-117" fmla="*/ 462248 w 462304"/>
                  <a:gd name="connsiteY2-118" fmla="*/ 85082 h 237705"/>
                  <a:gd name="connsiteX3-119" fmla="*/ 218267 w 462304"/>
                  <a:gd name="connsiteY3-120" fmla="*/ 237534 h 237705"/>
                  <a:gd name="connsiteX4-121" fmla="*/ 6036 w 462304"/>
                  <a:gd name="connsiteY4-122" fmla="*/ 56789 h 237705"/>
                  <a:gd name="connsiteX0-123" fmla="*/ 6036 w 452783"/>
                  <a:gd name="connsiteY0-124" fmla="*/ 56790 h 237758"/>
                  <a:gd name="connsiteX1-125" fmla="*/ 232777 w 452783"/>
                  <a:gd name="connsiteY1-126" fmla="*/ 486 h 237758"/>
                  <a:gd name="connsiteX2-127" fmla="*/ 452723 w 452783"/>
                  <a:gd name="connsiteY2-128" fmla="*/ 116002 h 237758"/>
                  <a:gd name="connsiteX3-129" fmla="*/ 218267 w 452783"/>
                  <a:gd name="connsiteY3-130" fmla="*/ 237535 h 237758"/>
                  <a:gd name="connsiteX4-131" fmla="*/ 6036 w 452783"/>
                  <a:gd name="connsiteY4-132" fmla="*/ 56790 h 237758"/>
                  <a:gd name="connsiteX0-133" fmla="*/ 5102 w 489949"/>
                  <a:gd name="connsiteY0-134" fmla="*/ 91879 h 237512"/>
                  <a:gd name="connsiteX1-135" fmla="*/ 269943 w 489949"/>
                  <a:gd name="connsiteY1-136" fmla="*/ 241 h 237512"/>
                  <a:gd name="connsiteX2-137" fmla="*/ 489889 w 489949"/>
                  <a:gd name="connsiteY2-138" fmla="*/ 115757 h 237512"/>
                  <a:gd name="connsiteX3-139" fmla="*/ 255433 w 489949"/>
                  <a:gd name="connsiteY3-140" fmla="*/ 237290 h 237512"/>
                  <a:gd name="connsiteX4-141" fmla="*/ 5102 w 489949"/>
                  <a:gd name="connsiteY4-142" fmla="*/ 91879 h 237512"/>
                  <a:gd name="connsiteX0-143" fmla="*/ 5237 w 490084"/>
                  <a:gd name="connsiteY0-144" fmla="*/ 91879 h 202296"/>
                  <a:gd name="connsiteX1-145" fmla="*/ 270078 w 490084"/>
                  <a:gd name="connsiteY1-146" fmla="*/ 241 h 202296"/>
                  <a:gd name="connsiteX2-147" fmla="*/ 490024 w 490084"/>
                  <a:gd name="connsiteY2-148" fmla="*/ 115757 h 202296"/>
                  <a:gd name="connsiteX3-149" fmla="*/ 249218 w 490084"/>
                  <a:gd name="connsiteY3-150" fmla="*/ 201954 h 202296"/>
                  <a:gd name="connsiteX4-151" fmla="*/ 5237 w 490084"/>
                  <a:gd name="connsiteY4-152" fmla="*/ 91879 h 2022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21" y="connsiteY4-122"/>
                  </a:cxn>
                </a:cxnLst>
                <a:rect l="l" t="t" r="r" b="b"/>
                <a:pathLst>
                  <a:path w="490084" h="202296">
                    <a:moveTo>
                      <a:pt x="5237" y="91879"/>
                    </a:moveTo>
                    <a:cubicBezTo>
                      <a:pt x="8714" y="61205"/>
                      <a:pt x="194043" y="-4474"/>
                      <a:pt x="270078" y="241"/>
                    </a:cubicBezTo>
                    <a:cubicBezTo>
                      <a:pt x="346113" y="4956"/>
                      <a:pt x="493501" y="85083"/>
                      <a:pt x="490024" y="115757"/>
                    </a:cubicBezTo>
                    <a:cubicBezTo>
                      <a:pt x="486547" y="146431"/>
                      <a:pt x="326841" y="207406"/>
                      <a:pt x="249218" y="201954"/>
                    </a:cubicBezTo>
                    <a:cubicBezTo>
                      <a:pt x="171595" y="196502"/>
                      <a:pt x="-35426" y="117288"/>
                      <a:pt x="5237" y="91879"/>
                    </a:cubicBezTo>
                    <a:close/>
                  </a:path>
                </a:pathLst>
              </a:custGeom>
              <a:solidFill>
                <a:srgbClr val="EF531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sp>
          <p:nvSpPr>
            <p:cNvPr id="197" name="空心弧 52"/>
            <p:cNvSpPr/>
            <p:nvPr/>
          </p:nvSpPr>
          <p:spPr>
            <a:xfrm rot="1220088">
              <a:off x="1191019" y="3908095"/>
              <a:ext cx="144848" cy="48950"/>
            </a:xfrm>
            <a:custGeom>
              <a:avLst/>
              <a:gdLst>
                <a:gd name="connsiteX0" fmla="*/ 15844 w 512865"/>
                <a:gd name="connsiteY0" fmla="*/ 152667 h 466912"/>
                <a:gd name="connsiteX1" fmla="*/ 256322 w 512865"/>
                <a:gd name="connsiteY1" fmla="*/ 0 h 466912"/>
                <a:gd name="connsiteX2" fmla="*/ 496931 w 512865"/>
                <a:gd name="connsiteY2" fmla="*/ 152443 h 466912"/>
                <a:gd name="connsiteX3" fmla="*/ 405098 w 512865"/>
                <a:gd name="connsiteY3" fmla="*/ 183377 h 466912"/>
                <a:gd name="connsiteX4" fmla="*/ 256368 w 512865"/>
                <a:gd name="connsiteY4" fmla="*/ 96674 h 466912"/>
                <a:gd name="connsiteX5" fmla="*/ 107705 w 512865"/>
                <a:gd name="connsiteY5" fmla="*/ 183513 h 466912"/>
                <a:gd name="connsiteX6" fmla="*/ 15844 w 512865"/>
                <a:gd name="connsiteY6" fmla="*/ 152667 h 466912"/>
                <a:gd name="connsiteX0-1" fmla="*/ 0 w 481653"/>
                <a:gd name="connsiteY0-2" fmla="*/ 152667 h 192359"/>
                <a:gd name="connsiteX1-3" fmla="*/ 240478 w 481653"/>
                <a:gd name="connsiteY1-4" fmla="*/ 0 h 192359"/>
                <a:gd name="connsiteX2-5" fmla="*/ 481087 w 481653"/>
                <a:gd name="connsiteY2-6" fmla="*/ 152443 h 192359"/>
                <a:gd name="connsiteX3-7" fmla="*/ 389254 w 481653"/>
                <a:gd name="connsiteY3-8" fmla="*/ 183377 h 192359"/>
                <a:gd name="connsiteX4-9" fmla="*/ 240524 w 481653"/>
                <a:gd name="connsiteY4-10" fmla="*/ 96674 h 192359"/>
                <a:gd name="connsiteX5-11" fmla="*/ 91861 w 481653"/>
                <a:gd name="connsiteY5-12" fmla="*/ 183513 h 192359"/>
                <a:gd name="connsiteX6-13" fmla="*/ 0 w 481653"/>
                <a:gd name="connsiteY6-14" fmla="*/ 152667 h 192359"/>
                <a:gd name="connsiteX0-15" fmla="*/ 0 w 481765"/>
                <a:gd name="connsiteY0-16" fmla="*/ 152667 h 211450"/>
                <a:gd name="connsiteX1-17" fmla="*/ 240478 w 481765"/>
                <a:gd name="connsiteY1-18" fmla="*/ 0 h 211450"/>
                <a:gd name="connsiteX2-19" fmla="*/ 481087 w 481765"/>
                <a:gd name="connsiteY2-20" fmla="*/ 152443 h 211450"/>
                <a:gd name="connsiteX3-21" fmla="*/ 389254 w 481765"/>
                <a:gd name="connsiteY3-22" fmla="*/ 183377 h 211450"/>
                <a:gd name="connsiteX4-23" fmla="*/ 240524 w 481765"/>
                <a:gd name="connsiteY4-24" fmla="*/ 96674 h 211450"/>
                <a:gd name="connsiteX5-25" fmla="*/ 91861 w 481765"/>
                <a:gd name="connsiteY5-26" fmla="*/ 183513 h 211450"/>
                <a:gd name="connsiteX6-27" fmla="*/ 0 w 481765"/>
                <a:gd name="connsiteY6-28" fmla="*/ 152667 h 211450"/>
                <a:gd name="connsiteX0-29" fmla="*/ 0 w 481765"/>
                <a:gd name="connsiteY0-30" fmla="*/ 152667 h 211450"/>
                <a:gd name="connsiteX1-31" fmla="*/ 240478 w 481765"/>
                <a:gd name="connsiteY1-32" fmla="*/ 0 h 211450"/>
                <a:gd name="connsiteX2-33" fmla="*/ 481087 w 481765"/>
                <a:gd name="connsiteY2-34" fmla="*/ 152443 h 211450"/>
                <a:gd name="connsiteX3-35" fmla="*/ 389254 w 481765"/>
                <a:gd name="connsiteY3-36" fmla="*/ 183377 h 211450"/>
                <a:gd name="connsiteX4-37" fmla="*/ 240524 w 481765"/>
                <a:gd name="connsiteY4-38" fmla="*/ 96674 h 211450"/>
                <a:gd name="connsiteX5-39" fmla="*/ 91861 w 481765"/>
                <a:gd name="connsiteY5-40" fmla="*/ 183513 h 211450"/>
                <a:gd name="connsiteX6-41" fmla="*/ 0 w 481765"/>
                <a:gd name="connsiteY6-42" fmla="*/ 152667 h 211450"/>
                <a:gd name="connsiteX0-43" fmla="*/ 3242 w 485007"/>
                <a:gd name="connsiteY0-44" fmla="*/ 152667 h 216408"/>
                <a:gd name="connsiteX1-45" fmla="*/ 243720 w 485007"/>
                <a:gd name="connsiteY1-46" fmla="*/ 0 h 216408"/>
                <a:gd name="connsiteX2-47" fmla="*/ 484329 w 485007"/>
                <a:gd name="connsiteY2-48" fmla="*/ 152443 h 216408"/>
                <a:gd name="connsiteX3-49" fmla="*/ 392496 w 485007"/>
                <a:gd name="connsiteY3-50" fmla="*/ 183377 h 216408"/>
                <a:gd name="connsiteX4-51" fmla="*/ 243766 w 485007"/>
                <a:gd name="connsiteY4-52" fmla="*/ 96674 h 216408"/>
                <a:gd name="connsiteX5-53" fmla="*/ 95103 w 485007"/>
                <a:gd name="connsiteY5-54" fmla="*/ 183513 h 216408"/>
                <a:gd name="connsiteX6-55" fmla="*/ 3242 w 485007"/>
                <a:gd name="connsiteY6-56" fmla="*/ 152667 h 216408"/>
                <a:gd name="connsiteX0-57" fmla="*/ 3242 w 485007"/>
                <a:gd name="connsiteY0-58" fmla="*/ 152667 h 216408"/>
                <a:gd name="connsiteX1-59" fmla="*/ 243720 w 485007"/>
                <a:gd name="connsiteY1-60" fmla="*/ 0 h 216408"/>
                <a:gd name="connsiteX2-61" fmla="*/ 484329 w 485007"/>
                <a:gd name="connsiteY2-62" fmla="*/ 152443 h 216408"/>
                <a:gd name="connsiteX3-63" fmla="*/ 392496 w 485007"/>
                <a:gd name="connsiteY3-64" fmla="*/ 183377 h 216408"/>
                <a:gd name="connsiteX4-65" fmla="*/ 243765 w 485007"/>
                <a:gd name="connsiteY4-66" fmla="*/ 65835 h 216408"/>
                <a:gd name="connsiteX5-67" fmla="*/ 95103 w 485007"/>
                <a:gd name="connsiteY5-68" fmla="*/ 183513 h 216408"/>
                <a:gd name="connsiteX6-69" fmla="*/ 3242 w 485007"/>
                <a:gd name="connsiteY6-70" fmla="*/ 152667 h 216408"/>
                <a:gd name="connsiteX0-71" fmla="*/ 3242 w 485007"/>
                <a:gd name="connsiteY0-72" fmla="*/ 152667 h 216408"/>
                <a:gd name="connsiteX1-73" fmla="*/ 243720 w 485007"/>
                <a:gd name="connsiteY1-74" fmla="*/ 0 h 216408"/>
                <a:gd name="connsiteX2-75" fmla="*/ 484329 w 485007"/>
                <a:gd name="connsiteY2-76" fmla="*/ 152443 h 216408"/>
                <a:gd name="connsiteX3-77" fmla="*/ 392496 w 485007"/>
                <a:gd name="connsiteY3-78" fmla="*/ 183377 h 216408"/>
                <a:gd name="connsiteX4-79" fmla="*/ 248804 w 485007"/>
                <a:gd name="connsiteY4-80" fmla="*/ 79541 h 216408"/>
                <a:gd name="connsiteX5-81" fmla="*/ 95103 w 485007"/>
                <a:gd name="connsiteY5-82" fmla="*/ 183513 h 216408"/>
                <a:gd name="connsiteX6-83" fmla="*/ 3242 w 485007"/>
                <a:gd name="connsiteY6-84" fmla="*/ 152667 h 216408"/>
                <a:gd name="connsiteX0-85" fmla="*/ 3242 w 485007"/>
                <a:gd name="connsiteY0-86" fmla="*/ 152667 h 216408"/>
                <a:gd name="connsiteX1-87" fmla="*/ 243720 w 485007"/>
                <a:gd name="connsiteY1-88" fmla="*/ 0 h 216408"/>
                <a:gd name="connsiteX2-89" fmla="*/ 484329 w 485007"/>
                <a:gd name="connsiteY2-90" fmla="*/ 152443 h 216408"/>
                <a:gd name="connsiteX3-91" fmla="*/ 392496 w 485007"/>
                <a:gd name="connsiteY3-92" fmla="*/ 183377 h 216408"/>
                <a:gd name="connsiteX4-93" fmla="*/ 248804 w 485007"/>
                <a:gd name="connsiteY4-94" fmla="*/ 79541 h 216408"/>
                <a:gd name="connsiteX5-95" fmla="*/ 95103 w 485007"/>
                <a:gd name="connsiteY5-96" fmla="*/ 183513 h 216408"/>
                <a:gd name="connsiteX6-97" fmla="*/ 3242 w 485007"/>
                <a:gd name="connsiteY6-98" fmla="*/ 152667 h 216408"/>
                <a:gd name="connsiteX0-99" fmla="*/ 3242 w 485007"/>
                <a:gd name="connsiteY0-100" fmla="*/ 152667 h 216408"/>
                <a:gd name="connsiteX1-101" fmla="*/ 243720 w 485007"/>
                <a:gd name="connsiteY1-102" fmla="*/ 0 h 216408"/>
                <a:gd name="connsiteX2-103" fmla="*/ 484329 w 485007"/>
                <a:gd name="connsiteY2-104" fmla="*/ 152443 h 216408"/>
                <a:gd name="connsiteX3-105" fmla="*/ 392496 w 485007"/>
                <a:gd name="connsiteY3-106" fmla="*/ 183377 h 216408"/>
                <a:gd name="connsiteX4-107" fmla="*/ 248804 w 485007"/>
                <a:gd name="connsiteY4-108" fmla="*/ 79541 h 216408"/>
                <a:gd name="connsiteX5-109" fmla="*/ 95103 w 485007"/>
                <a:gd name="connsiteY5-110" fmla="*/ 183513 h 216408"/>
                <a:gd name="connsiteX6-111" fmla="*/ 3242 w 485007"/>
                <a:gd name="connsiteY6-112" fmla="*/ 152667 h 216408"/>
                <a:gd name="connsiteX0-113" fmla="*/ 3242 w 485007"/>
                <a:gd name="connsiteY0-114" fmla="*/ 152667 h 216408"/>
                <a:gd name="connsiteX1-115" fmla="*/ 243720 w 485007"/>
                <a:gd name="connsiteY1-116" fmla="*/ 0 h 216408"/>
                <a:gd name="connsiteX2-117" fmla="*/ 484329 w 485007"/>
                <a:gd name="connsiteY2-118" fmla="*/ 152443 h 216408"/>
                <a:gd name="connsiteX3-119" fmla="*/ 392496 w 485007"/>
                <a:gd name="connsiteY3-120" fmla="*/ 183377 h 216408"/>
                <a:gd name="connsiteX4-121" fmla="*/ 248804 w 485007"/>
                <a:gd name="connsiteY4-122" fmla="*/ 79541 h 216408"/>
                <a:gd name="connsiteX5-123" fmla="*/ 95103 w 485007"/>
                <a:gd name="connsiteY5-124" fmla="*/ 183513 h 216408"/>
                <a:gd name="connsiteX6-125" fmla="*/ 3242 w 485007"/>
                <a:gd name="connsiteY6-126" fmla="*/ 152667 h 216408"/>
                <a:gd name="connsiteX0-127" fmla="*/ 3242 w 485007"/>
                <a:gd name="connsiteY0-128" fmla="*/ 152896 h 216637"/>
                <a:gd name="connsiteX1-129" fmla="*/ 243720 w 485007"/>
                <a:gd name="connsiteY1-130" fmla="*/ 229 h 216637"/>
                <a:gd name="connsiteX2-131" fmla="*/ 484329 w 485007"/>
                <a:gd name="connsiteY2-132" fmla="*/ 152672 h 216637"/>
                <a:gd name="connsiteX3-133" fmla="*/ 392496 w 485007"/>
                <a:gd name="connsiteY3-134" fmla="*/ 183606 h 216637"/>
                <a:gd name="connsiteX4-135" fmla="*/ 248804 w 485007"/>
                <a:gd name="connsiteY4-136" fmla="*/ 79770 h 216637"/>
                <a:gd name="connsiteX5-137" fmla="*/ 95103 w 485007"/>
                <a:gd name="connsiteY5-138" fmla="*/ 183742 h 216637"/>
                <a:gd name="connsiteX6-139" fmla="*/ 3242 w 485007"/>
                <a:gd name="connsiteY6-140" fmla="*/ 152896 h 216637"/>
                <a:gd name="connsiteX0-141" fmla="*/ 3242 w 485007"/>
                <a:gd name="connsiteY0-142" fmla="*/ 152951 h 216692"/>
                <a:gd name="connsiteX1-143" fmla="*/ 243720 w 485007"/>
                <a:gd name="connsiteY1-144" fmla="*/ 284 h 216692"/>
                <a:gd name="connsiteX2-145" fmla="*/ 484329 w 485007"/>
                <a:gd name="connsiteY2-146" fmla="*/ 152727 h 216692"/>
                <a:gd name="connsiteX3-147" fmla="*/ 392496 w 485007"/>
                <a:gd name="connsiteY3-148" fmla="*/ 183661 h 216692"/>
                <a:gd name="connsiteX4-149" fmla="*/ 248804 w 485007"/>
                <a:gd name="connsiteY4-150" fmla="*/ 79825 h 216692"/>
                <a:gd name="connsiteX5-151" fmla="*/ 95103 w 485007"/>
                <a:gd name="connsiteY5-152" fmla="*/ 183797 h 216692"/>
                <a:gd name="connsiteX6-153" fmla="*/ 3242 w 485007"/>
                <a:gd name="connsiteY6-154" fmla="*/ 152951 h 216692"/>
                <a:gd name="connsiteX0-155" fmla="*/ 3242 w 485007"/>
                <a:gd name="connsiteY0-156" fmla="*/ 152801 h 216542"/>
                <a:gd name="connsiteX1-157" fmla="*/ 243720 w 485007"/>
                <a:gd name="connsiteY1-158" fmla="*/ 134 h 216542"/>
                <a:gd name="connsiteX2-159" fmla="*/ 484329 w 485007"/>
                <a:gd name="connsiteY2-160" fmla="*/ 152577 h 216542"/>
                <a:gd name="connsiteX3-161" fmla="*/ 392496 w 485007"/>
                <a:gd name="connsiteY3-162" fmla="*/ 183511 h 216542"/>
                <a:gd name="connsiteX4-163" fmla="*/ 248804 w 485007"/>
                <a:gd name="connsiteY4-164" fmla="*/ 79675 h 216542"/>
                <a:gd name="connsiteX5-165" fmla="*/ 95103 w 485007"/>
                <a:gd name="connsiteY5-166" fmla="*/ 183647 h 216542"/>
                <a:gd name="connsiteX6-167" fmla="*/ 3242 w 485007"/>
                <a:gd name="connsiteY6-168" fmla="*/ 152801 h 2165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485007" h="216542">
                  <a:moveTo>
                    <a:pt x="3242" y="152801"/>
                  </a:moveTo>
                  <a:cubicBezTo>
                    <a:pt x="40395" y="61100"/>
                    <a:pt x="98607" y="3477"/>
                    <a:pt x="243720" y="134"/>
                  </a:cubicBezTo>
                  <a:cubicBezTo>
                    <a:pt x="393897" y="-3326"/>
                    <a:pt x="447078" y="60923"/>
                    <a:pt x="484329" y="152577"/>
                  </a:cubicBezTo>
                  <a:cubicBezTo>
                    <a:pt x="491818" y="226388"/>
                    <a:pt x="435807" y="224000"/>
                    <a:pt x="392496" y="183511"/>
                  </a:cubicBezTo>
                  <a:cubicBezTo>
                    <a:pt x="368449" y="131182"/>
                    <a:pt x="344717" y="81366"/>
                    <a:pt x="248804" y="79675"/>
                  </a:cubicBezTo>
                  <a:cubicBezTo>
                    <a:pt x="160432" y="79698"/>
                    <a:pt x="119090" y="131284"/>
                    <a:pt x="95103" y="183647"/>
                  </a:cubicBezTo>
                  <a:cubicBezTo>
                    <a:pt x="62367" y="245332"/>
                    <a:pt x="-16938" y="211766"/>
                    <a:pt x="3242" y="152801"/>
                  </a:cubicBezTo>
                  <a:close/>
                </a:path>
              </a:pathLst>
            </a:custGeom>
            <a:solidFill>
              <a:srgbClr val="D36C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8" name="空心弧 52"/>
            <p:cNvSpPr/>
            <p:nvPr/>
          </p:nvSpPr>
          <p:spPr>
            <a:xfrm rot="21084397">
              <a:off x="810713" y="3905798"/>
              <a:ext cx="144848" cy="48950"/>
            </a:xfrm>
            <a:custGeom>
              <a:avLst/>
              <a:gdLst>
                <a:gd name="connsiteX0" fmla="*/ 15844 w 512865"/>
                <a:gd name="connsiteY0" fmla="*/ 152667 h 466912"/>
                <a:gd name="connsiteX1" fmla="*/ 256322 w 512865"/>
                <a:gd name="connsiteY1" fmla="*/ 0 h 466912"/>
                <a:gd name="connsiteX2" fmla="*/ 496931 w 512865"/>
                <a:gd name="connsiteY2" fmla="*/ 152443 h 466912"/>
                <a:gd name="connsiteX3" fmla="*/ 405098 w 512865"/>
                <a:gd name="connsiteY3" fmla="*/ 183377 h 466912"/>
                <a:gd name="connsiteX4" fmla="*/ 256368 w 512865"/>
                <a:gd name="connsiteY4" fmla="*/ 96674 h 466912"/>
                <a:gd name="connsiteX5" fmla="*/ 107705 w 512865"/>
                <a:gd name="connsiteY5" fmla="*/ 183513 h 466912"/>
                <a:gd name="connsiteX6" fmla="*/ 15844 w 512865"/>
                <a:gd name="connsiteY6" fmla="*/ 152667 h 466912"/>
                <a:gd name="connsiteX0-1" fmla="*/ 0 w 481653"/>
                <a:gd name="connsiteY0-2" fmla="*/ 152667 h 192359"/>
                <a:gd name="connsiteX1-3" fmla="*/ 240478 w 481653"/>
                <a:gd name="connsiteY1-4" fmla="*/ 0 h 192359"/>
                <a:gd name="connsiteX2-5" fmla="*/ 481087 w 481653"/>
                <a:gd name="connsiteY2-6" fmla="*/ 152443 h 192359"/>
                <a:gd name="connsiteX3-7" fmla="*/ 389254 w 481653"/>
                <a:gd name="connsiteY3-8" fmla="*/ 183377 h 192359"/>
                <a:gd name="connsiteX4-9" fmla="*/ 240524 w 481653"/>
                <a:gd name="connsiteY4-10" fmla="*/ 96674 h 192359"/>
                <a:gd name="connsiteX5-11" fmla="*/ 91861 w 481653"/>
                <a:gd name="connsiteY5-12" fmla="*/ 183513 h 192359"/>
                <a:gd name="connsiteX6-13" fmla="*/ 0 w 481653"/>
                <a:gd name="connsiteY6-14" fmla="*/ 152667 h 192359"/>
                <a:gd name="connsiteX0-15" fmla="*/ 0 w 481765"/>
                <a:gd name="connsiteY0-16" fmla="*/ 152667 h 211450"/>
                <a:gd name="connsiteX1-17" fmla="*/ 240478 w 481765"/>
                <a:gd name="connsiteY1-18" fmla="*/ 0 h 211450"/>
                <a:gd name="connsiteX2-19" fmla="*/ 481087 w 481765"/>
                <a:gd name="connsiteY2-20" fmla="*/ 152443 h 211450"/>
                <a:gd name="connsiteX3-21" fmla="*/ 389254 w 481765"/>
                <a:gd name="connsiteY3-22" fmla="*/ 183377 h 211450"/>
                <a:gd name="connsiteX4-23" fmla="*/ 240524 w 481765"/>
                <a:gd name="connsiteY4-24" fmla="*/ 96674 h 211450"/>
                <a:gd name="connsiteX5-25" fmla="*/ 91861 w 481765"/>
                <a:gd name="connsiteY5-26" fmla="*/ 183513 h 211450"/>
                <a:gd name="connsiteX6-27" fmla="*/ 0 w 481765"/>
                <a:gd name="connsiteY6-28" fmla="*/ 152667 h 211450"/>
                <a:gd name="connsiteX0-29" fmla="*/ 0 w 481765"/>
                <a:gd name="connsiteY0-30" fmla="*/ 152667 h 211450"/>
                <a:gd name="connsiteX1-31" fmla="*/ 240478 w 481765"/>
                <a:gd name="connsiteY1-32" fmla="*/ 0 h 211450"/>
                <a:gd name="connsiteX2-33" fmla="*/ 481087 w 481765"/>
                <a:gd name="connsiteY2-34" fmla="*/ 152443 h 211450"/>
                <a:gd name="connsiteX3-35" fmla="*/ 389254 w 481765"/>
                <a:gd name="connsiteY3-36" fmla="*/ 183377 h 211450"/>
                <a:gd name="connsiteX4-37" fmla="*/ 240524 w 481765"/>
                <a:gd name="connsiteY4-38" fmla="*/ 96674 h 211450"/>
                <a:gd name="connsiteX5-39" fmla="*/ 91861 w 481765"/>
                <a:gd name="connsiteY5-40" fmla="*/ 183513 h 211450"/>
                <a:gd name="connsiteX6-41" fmla="*/ 0 w 481765"/>
                <a:gd name="connsiteY6-42" fmla="*/ 152667 h 211450"/>
                <a:gd name="connsiteX0-43" fmla="*/ 3242 w 485007"/>
                <a:gd name="connsiteY0-44" fmla="*/ 152667 h 216408"/>
                <a:gd name="connsiteX1-45" fmla="*/ 243720 w 485007"/>
                <a:gd name="connsiteY1-46" fmla="*/ 0 h 216408"/>
                <a:gd name="connsiteX2-47" fmla="*/ 484329 w 485007"/>
                <a:gd name="connsiteY2-48" fmla="*/ 152443 h 216408"/>
                <a:gd name="connsiteX3-49" fmla="*/ 392496 w 485007"/>
                <a:gd name="connsiteY3-50" fmla="*/ 183377 h 216408"/>
                <a:gd name="connsiteX4-51" fmla="*/ 243766 w 485007"/>
                <a:gd name="connsiteY4-52" fmla="*/ 96674 h 216408"/>
                <a:gd name="connsiteX5-53" fmla="*/ 95103 w 485007"/>
                <a:gd name="connsiteY5-54" fmla="*/ 183513 h 216408"/>
                <a:gd name="connsiteX6-55" fmla="*/ 3242 w 485007"/>
                <a:gd name="connsiteY6-56" fmla="*/ 152667 h 216408"/>
                <a:gd name="connsiteX0-57" fmla="*/ 3242 w 485007"/>
                <a:gd name="connsiteY0-58" fmla="*/ 152667 h 216408"/>
                <a:gd name="connsiteX1-59" fmla="*/ 243720 w 485007"/>
                <a:gd name="connsiteY1-60" fmla="*/ 0 h 216408"/>
                <a:gd name="connsiteX2-61" fmla="*/ 484329 w 485007"/>
                <a:gd name="connsiteY2-62" fmla="*/ 152443 h 216408"/>
                <a:gd name="connsiteX3-63" fmla="*/ 392496 w 485007"/>
                <a:gd name="connsiteY3-64" fmla="*/ 183377 h 216408"/>
                <a:gd name="connsiteX4-65" fmla="*/ 243765 w 485007"/>
                <a:gd name="connsiteY4-66" fmla="*/ 65835 h 216408"/>
                <a:gd name="connsiteX5-67" fmla="*/ 95103 w 485007"/>
                <a:gd name="connsiteY5-68" fmla="*/ 183513 h 216408"/>
                <a:gd name="connsiteX6-69" fmla="*/ 3242 w 485007"/>
                <a:gd name="connsiteY6-70" fmla="*/ 152667 h 216408"/>
                <a:gd name="connsiteX0-71" fmla="*/ 3242 w 485007"/>
                <a:gd name="connsiteY0-72" fmla="*/ 152667 h 216408"/>
                <a:gd name="connsiteX1-73" fmla="*/ 243720 w 485007"/>
                <a:gd name="connsiteY1-74" fmla="*/ 0 h 216408"/>
                <a:gd name="connsiteX2-75" fmla="*/ 484329 w 485007"/>
                <a:gd name="connsiteY2-76" fmla="*/ 152443 h 216408"/>
                <a:gd name="connsiteX3-77" fmla="*/ 392496 w 485007"/>
                <a:gd name="connsiteY3-78" fmla="*/ 183377 h 216408"/>
                <a:gd name="connsiteX4-79" fmla="*/ 248804 w 485007"/>
                <a:gd name="connsiteY4-80" fmla="*/ 79541 h 216408"/>
                <a:gd name="connsiteX5-81" fmla="*/ 95103 w 485007"/>
                <a:gd name="connsiteY5-82" fmla="*/ 183513 h 216408"/>
                <a:gd name="connsiteX6-83" fmla="*/ 3242 w 485007"/>
                <a:gd name="connsiteY6-84" fmla="*/ 152667 h 216408"/>
                <a:gd name="connsiteX0-85" fmla="*/ 3242 w 485007"/>
                <a:gd name="connsiteY0-86" fmla="*/ 152667 h 216408"/>
                <a:gd name="connsiteX1-87" fmla="*/ 243720 w 485007"/>
                <a:gd name="connsiteY1-88" fmla="*/ 0 h 216408"/>
                <a:gd name="connsiteX2-89" fmla="*/ 484329 w 485007"/>
                <a:gd name="connsiteY2-90" fmla="*/ 152443 h 216408"/>
                <a:gd name="connsiteX3-91" fmla="*/ 392496 w 485007"/>
                <a:gd name="connsiteY3-92" fmla="*/ 183377 h 216408"/>
                <a:gd name="connsiteX4-93" fmla="*/ 248804 w 485007"/>
                <a:gd name="connsiteY4-94" fmla="*/ 79541 h 216408"/>
                <a:gd name="connsiteX5-95" fmla="*/ 95103 w 485007"/>
                <a:gd name="connsiteY5-96" fmla="*/ 183513 h 216408"/>
                <a:gd name="connsiteX6-97" fmla="*/ 3242 w 485007"/>
                <a:gd name="connsiteY6-98" fmla="*/ 152667 h 216408"/>
                <a:gd name="connsiteX0-99" fmla="*/ 3242 w 485007"/>
                <a:gd name="connsiteY0-100" fmla="*/ 152667 h 216408"/>
                <a:gd name="connsiteX1-101" fmla="*/ 243720 w 485007"/>
                <a:gd name="connsiteY1-102" fmla="*/ 0 h 216408"/>
                <a:gd name="connsiteX2-103" fmla="*/ 484329 w 485007"/>
                <a:gd name="connsiteY2-104" fmla="*/ 152443 h 216408"/>
                <a:gd name="connsiteX3-105" fmla="*/ 392496 w 485007"/>
                <a:gd name="connsiteY3-106" fmla="*/ 183377 h 216408"/>
                <a:gd name="connsiteX4-107" fmla="*/ 248804 w 485007"/>
                <a:gd name="connsiteY4-108" fmla="*/ 79541 h 216408"/>
                <a:gd name="connsiteX5-109" fmla="*/ 95103 w 485007"/>
                <a:gd name="connsiteY5-110" fmla="*/ 183513 h 216408"/>
                <a:gd name="connsiteX6-111" fmla="*/ 3242 w 485007"/>
                <a:gd name="connsiteY6-112" fmla="*/ 152667 h 216408"/>
                <a:gd name="connsiteX0-113" fmla="*/ 3242 w 485007"/>
                <a:gd name="connsiteY0-114" fmla="*/ 152667 h 216408"/>
                <a:gd name="connsiteX1-115" fmla="*/ 243720 w 485007"/>
                <a:gd name="connsiteY1-116" fmla="*/ 0 h 216408"/>
                <a:gd name="connsiteX2-117" fmla="*/ 484329 w 485007"/>
                <a:gd name="connsiteY2-118" fmla="*/ 152443 h 216408"/>
                <a:gd name="connsiteX3-119" fmla="*/ 392496 w 485007"/>
                <a:gd name="connsiteY3-120" fmla="*/ 183377 h 216408"/>
                <a:gd name="connsiteX4-121" fmla="*/ 248804 w 485007"/>
                <a:gd name="connsiteY4-122" fmla="*/ 79541 h 216408"/>
                <a:gd name="connsiteX5-123" fmla="*/ 95103 w 485007"/>
                <a:gd name="connsiteY5-124" fmla="*/ 183513 h 216408"/>
                <a:gd name="connsiteX6-125" fmla="*/ 3242 w 485007"/>
                <a:gd name="connsiteY6-126" fmla="*/ 152667 h 216408"/>
                <a:gd name="connsiteX0-127" fmla="*/ 3242 w 485007"/>
                <a:gd name="connsiteY0-128" fmla="*/ 152896 h 216637"/>
                <a:gd name="connsiteX1-129" fmla="*/ 243720 w 485007"/>
                <a:gd name="connsiteY1-130" fmla="*/ 229 h 216637"/>
                <a:gd name="connsiteX2-131" fmla="*/ 484329 w 485007"/>
                <a:gd name="connsiteY2-132" fmla="*/ 152672 h 216637"/>
                <a:gd name="connsiteX3-133" fmla="*/ 392496 w 485007"/>
                <a:gd name="connsiteY3-134" fmla="*/ 183606 h 216637"/>
                <a:gd name="connsiteX4-135" fmla="*/ 248804 w 485007"/>
                <a:gd name="connsiteY4-136" fmla="*/ 79770 h 216637"/>
                <a:gd name="connsiteX5-137" fmla="*/ 95103 w 485007"/>
                <a:gd name="connsiteY5-138" fmla="*/ 183742 h 216637"/>
                <a:gd name="connsiteX6-139" fmla="*/ 3242 w 485007"/>
                <a:gd name="connsiteY6-140" fmla="*/ 152896 h 216637"/>
                <a:gd name="connsiteX0-141" fmla="*/ 3242 w 485007"/>
                <a:gd name="connsiteY0-142" fmla="*/ 152951 h 216692"/>
                <a:gd name="connsiteX1-143" fmla="*/ 243720 w 485007"/>
                <a:gd name="connsiteY1-144" fmla="*/ 284 h 216692"/>
                <a:gd name="connsiteX2-145" fmla="*/ 484329 w 485007"/>
                <a:gd name="connsiteY2-146" fmla="*/ 152727 h 216692"/>
                <a:gd name="connsiteX3-147" fmla="*/ 392496 w 485007"/>
                <a:gd name="connsiteY3-148" fmla="*/ 183661 h 216692"/>
                <a:gd name="connsiteX4-149" fmla="*/ 248804 w 485007"/>
                <a:gd name="connsiteY4-150" fmla="*/ 79825 h 216692"/>
                <a:gd name="connsiteX5-151" fmla="*/ 95103 w 485007"/>
                <a:gd name="connsiteY5-152" fmla="*/ 183797 h 216692"/>
                <a:gd name="connsiteX6-153" fmla="*/ 3242 w 485007"/>
                <a:gd name="connsiteY6-154" fmla="*/ 152951 h 216692"/>
                <a:gd name="connsiteX0-155" fmla="*/ 3242 w 485007"/>
                <a:gd name="connsiteY0-156" fmla="*/ 152801 h 216542"/>
                <a:gd name="connsiteX1-157" fmla="*/ 243720 w 485007"/>
                <a:gd name="connsiteY1-158" fmla="*/ 134 h 216542"/>
                <a:gd name="connsiteX2-159" fmla="*/ 484329 w 485007"/>
                <a:gd name="connsiteY2-160" fmla="*/ 152577 h 216542"/>
                <a:gd name="connsiteX3-161" fmla="*/ 392496 w 485007"/>
                <a:gd name="connsiteY3-162" fmla="*/ 183511 h 216542"/>
                <a:gd name="connsiteX4-163" fmla="*/ 248804 w 485007"/>
                <a:gd name="connsiteY4-164" fmla="*/ 79675 h 216542"/>
                <a:gd name="connsiteX5-165" fmla="*/ 95103 w 485007"/>
                <a:gd name="connsiteY5-166" fmla="*/ 183647 h 216542"/>
                <a:gd name="connsiteX6-167" fmla="*/ 3242 w 485007"/>
                <a:gd name="connsiteY6-168" fmla="*/ 152801 h 2165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485007" h="216542">
                  <a:moveTo>
                    <a:pt x="3242" y="152801"/>
                  </a:moveTo>
                  <a:cubicBezTo>
                    <a:pt x="40395" y="61100"/>
                    <a:pt x="98607" y="3477"/>
                    <a:pt x="243720" y="134"/>
                  </a:cubicBezTo>
                  <a:cubicBezTo>
                    <a:pt x="393897" y="-3326"/>
                    <a:pt x="447078" y="60923"/>
                    <a:pt x="484329" y="152577"/>
                  </a:cubicBezTo>
                  <a:cubicBezTo>
                    <a:pt x="491818" y="226388"/>
                    <a:pt x="435807" y="224000"/>
                    <a:pt x="392496" y="183511"/>
                  </a:cubicBezTo>
                  <a:cubicBezTo>
                    <a:pt x="368449" y="131182"/>
                    <a:pt x="344717" y="81366"/>
                    <a:pt x="248804" y="79675"/>
                  </a:cubicBezTo>
                  <a:cubicBezTo>
                    <a:pt x="160432" y="79698"/>
                    <a:pt x="119090" y="131284"/>
                    <a:pt x="95103" y="183647"/>
                  </a:cubicBezTo>
                  <a:cubicBezTo>
                    <a:pt x="62367" y="245332"/>
                    <a:pt x="-16938" y="211766"/>
                    <a:pt x="3242" y="152801"/>
                  </a:cubicBezTo>
                  <a:close/>
                </a:path>
              </a:pathLst>
            </a:custGeom>
            <a:solidFill>
              <a:srgbClr val="D36C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AC46A546-2F88-E33C-06FC-CEA2400A12B8}"/>
              </a:ext>
            </a:extLst>
          </p:cNvPr>
          <p:cNvGrpSpPr/>
          <p:nvPr/>
        </p:nvGrpSpPr>
        <p:grpSpPr>
          <a:xfrm>
            <a:off x="1349489" y="4333836"/>
            <a:ext cx="3982057" cy="831234"/>
            <a:chOff x="1349489" y="4333836"/>
            <a:chExt cx="3982057" cy="831234"/>
          </a:xfrm>
        </p:grpSpPr>
        <p:sp>
          <p:nvSpPr>
            <p:cNvPr id="95" name="文本框 94"/>
            <p:cNvSpPr txBox="1"/>
            <p:nvPr/>
          </p:nvSpPr>
          <p:spPr>
            <a:xfrm>
              <a:off x="1349489" y="4788563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615343" y="4791698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868131" y="4790742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2</a:t>
              </a: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2114105" y="4788563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2</a:t>
              </a:r>
            </a:p>
          </p:txBody>
        </p:sp>
        <p:sp>
          <p:nvSpPr>
            <p:cNvPr id="76" name="矩形 75"/>
            <p:cNvSpPr/>
            <p:nvPr/>
          </p:nvSpPr>
          <p:spPr>
            <a:xfrm>
              <a:off x="1379279" y="4580735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81928" y="2592"/>
                    <a:pt x="136629" y="10683"/>
                    <a:pt x="249381" y="0"/>
                  </a:cubicBezTo>
                  <a:cubicBezTo>
                    <a:pt x="259923" y="119045"/>
                    <a:pt x="254848" y="183905"/>
                    <a:pt x="249381" y="295565"/>
                  </a:cubicBezTo>
                  <a:cubicBezTo>
                    <a:pt x="153103" y="285686"/>
                    <a:pt x="83816" y="298482"/>
                    <a:pt x="0" y="295565"/>
                  </a:cubicBezTo>
                  <a:cubicBezTo>
                    <a:pt x="-12830" y="187955"/>
                    <a:pt x="-3155" y="115868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15948" y="9607"/>
                    <a:pt x="154892" y="-10641"/>
                    <a:pt x="249381" y="0"/>
                  </a:cubicBezTo>
                  <a:cubicBezTo>
                    <a:pt x="235261" y="114632"/>
                    <a:pt x="259316" y="211161"/>
                    <a:pt x="249381" y="295565"/>
                  </a:cubicBezTo>
                  <a:cubicBezTo>
                    <a:pt x="160740" y="295712"/>
                    <a:pt x="106671" y="307392"/>
                    <a:pt x="0" y="295565"/>
                  </a:cubicBezTo>
                  <a:cubicBezTo>
                    <a:pt x="10892" y="155473"/>
                    <a:pt x="10395" y="117183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1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77" name="矩形 76"/>
            <p:cNvSpPr/>
            <p:nvPr/>
          </p:nvSpPr>
          <p:spPr>
            <a:xfrm>
              <a:off x="1628660" y="4580735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70948" y="5992"/>
                    <a:pt x="147122" y="-11780"/>
                    <a:pt x="249381" y="0"/>
                  </a:cubicBezTo>
                  <a:cubicBezTo>
                    <a:pt x="241125" y="75054"/>
                    <a:pt x="235035" y="158930"/>
                    <a:pt x="249381" y="295565"/>
                  </a:cubicBezTo>
                  <a:cubicBezTo>
                    <a:pt x="135950" y="303941"/>
                    <a:pt x="54796" y="294573"/>
                    <a:pt x="0" y="295565"/>
                  </a:cubicBezTo>
                  <a:cubicBezTo>
                    <a:pt x="-5642" y="197783"/>
                    <a:pt x="1722" y="117771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89156" y="-6847"/>
                    <a:pt x="172791" y="-3820"/>
                    <a:pt x="249381" y="0"/>
                  </a:cubicBezTo>
                  <a:cubicBezTo>
                    <a:pt x="246111" y="62912"/>
                    <a:pt x="261646" y="174509"/>
                    <a:pt x="249381" y="295565"/>
                  </a:cubicBezTo>
                  <a:cubicBezTo>
                    <a:pt x="167222" y="301746"/>
                    <a:pt x="61594" y="300563"/>
                    <a:pt x="0" y="295565"/>
                  </a:cubicBezTo>
                  <a:cubicBezTo>
                    <a:pt x="-11713" y="203874"/>
                    <a:pt x="-4064" y="73114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6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78" name="矩形 77"/>
            <p:cNvSpPr/>
            <p:nvPr/>
          </p:nvSpPr>
          <p:spPr>
            <a:xfrm>
              <a:off x="1878041" y="4580735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20190" y="-8702"/>
                    <a:pt x="171403" y="-6241"/>
                    <a:pt x="249381" y="0"/>
                  </a:cubicBezTo>
                  <a:cubicBezTo>
                    <a:pt x="247962" y="59443"/>
                    <a:pt x="258071" y="169402"/>
                    <a:pt x="249381" y="295565"/>
                  </a:cubicBezTo>
                  <a:cubicBezTo>
                    <a:pt x="129836" y="303478"/>
                    <a:pt x="92641" y="295064"/>
                    <a:pt x="0" y="295565"/>
                  </a:cubicBezTo>
                  <a:cubicBezTo>
                    <a:pt x="9591" y="161592"/>
                    <a:pt x="-13913" y="75769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94859" y="9223"/>
                    <a:pt x="179385" y="3027"/>
                    <a:pt x="249381" y="0"/>
                  </a:cubicBezTo>
                  <a:cubicBezTo>
                    <a:pt x="255996" y="77095"/>
                    <a:pt x="248842" y="204977"/>
                    <a:pt x="249381" y="295565"/>
                  </a:cubicBezTo>
                  <a:cubicBezTo>
                    <a:pt x="153313" y="300634"/>
                    <a:pt x="55816" y="285683"/>
                    <a:pt x="0" y="295565"/>
                  </a:cubicBezTo>
                  <a:cubicBezTo>
                    <a:pt x="-2801" y="178772"/>
                    <a:pt x="12555" y="122044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4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79" name="矩形 78"/>
            <p:cNvSpPr/>
            <p:nvPr/>
          </p:nvSpPr>
          <p:spPr>
            <a:xfrm>
              <a:off x="2127422" y="4580735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13755" y="-6875"/>
                    <a:pt x="188957" y="-10762"/>
                    <a:pt x="249381" y="0"/>
                  </a:cubicBezTo>
                  <a:cubicBezTo>
                    <a:pt x="248228" y="139950"/>
                    <a:pt x="245946" y="209384"/>
                    <a:pt x="249381" y="295565"/>
                  </a:cubicBezTo>
                  <a:cubicBezTo>
                    <a:pt x="142018" y="300173"/>
                    <a:pt x="99513" y="283936"/>
                    <a:pt x="0" y="295565"/>
                  </a:cubicBezTo>
                  <a:cubicBezTo>
                    <a:pt x="-3387" y="149005"/>
                    <a:pt x="-8078" y="124440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93290" y="-6536"/>
                    <a:pt x="161228" y="11354"/>
                    <a:pt x="249381" y="0"/>
                  </a:cubicBezTo>
                  <a:cubicBezTo>
                    <a:pt x="253602" y="86725"/>
                    <a:pt x="237881" y="190003"/>
                    <a:pt x="249381" y="295565"/>
                  </a:cubicBezTo>
                  <a:cubicBezTo>
                    <a:pt x="168582" y="292122"/>
                    <a:pt x="54677" y="300809"/>
                    <a:pt x="0" y="295565"/>
                  </a:cubicBezTo>
                  <a:cubicBezTo>
                    <a:pt x="9507" y="149778"/>
                    <a:pt x="12328" y="115629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3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80" name="矩形 79"/>
            <p:cNvSpPr/>
            <p:nvPr/>
          </p:nvSpPr>
          <p:spPr>
            <a:xfrm>
              <a:off x="3336498" y="4580735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14515" y="2838"/>
                    <a:pt x="193496" y="9670"/>
                    <a:pt x="249381" y="0"/>
                  </a:cubicBezTo>
                  <a:cubicBezTo>
                    <a:pt x="242375" y="83792"/>
                    <a:pt x="237476" y="176646"/>
                    <a:pt x="249381" y="295565"/>
                  </a:cubicBezTo>
                  <a:cubicBezTo>
                    <a:pt x="179767" y="297892"/>
                    <a:pt x="91924" y="288505"/>
                    <a:pt x="0" y="295565"/>
                  </a:cubicBezTo>
                  <a:cubicBezTo>
                    <a:pt x="-456" y="232040"/>
                    <a:pt x="-9204" y="147084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72282" y="-4113"/>
                    <a:pt x="165118" y="-8389"/>
                    <a:pt x="249381" y="0"/>
                  </a:cubicBezTo>
                  <a:cubicBezTo>
                    <a:pt x="246343" y="130295"/>
                    <a:pt x="248161" y="213608"/>
                    <a:pt x="249381" y="295565"/>
                  </a:cubicBezTo>
                  <a:cubicBezTo>
                    <a:pt x="165671" y="298537"/>
                    <a:pt x="103033" y="296268"/>
                    <a:pt x="0" y="295565"/>
                  </a:cubicBezTo>
                  <a:cubicBezTo>
                    <a:pt x="991" y="156372"/>
                    <a:pt x="14750" y="110481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1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81" name="矩形 80"/>
            <p:cNvSpPr/>
            <p:nvPr/>
          </p:nvSpPr>
          <p:spPr>
            <a:xfrm>
              <a:off x="3585879" y="4580735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23151" y="-10959"/>
                    <a:pt x="179415" y="-5179"/>
                    <a:pt x="249381" y="0"/>
                  </a:cubicBezTo>
                  <a:cubicBezTo>
                    <a:pt x="251565" y="91317"/>
                    <a:pt x="258608" y="210581"/>
                    <a:pt x="249381" y="295565"/>
                  </a:cubicBezTo>
                  <a:cubicBezTo>
                    <a:pt x="174500" y="300399"/>
                    <a:pt x="98579" y="306892"/>
                    <a:pt x="0" y="295565"/>
                  </a:cubicBezTo>
                  <a:cubicBezTo>
                    <a:pt x="5137" y="204320"/>
                    <a:pt x="5753" y="115237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59833" y="-27"/>
                    <a:pt x="187863" y="3765"/>
                    <a:pt x="249381" y="0"/>
                  </a:cubicBezTo>
                  <a:cubicBezTo>
                    <a:pt x="253289" y="121528"/>
                    <a:pt x="254968" y="179544"/>
                    <a:pt x="249381" y="295565"/>
                  </a:cubicBezTo>
                  <a:cubicBezTo>
                    <a:pt x="132686" y="306304"/>
                    <a:pt x="99611" y="304308"/>
                    <a:pt x="0" y="295565"/>
                  </a:cubicBezTo>
                  <a:cubicBezTo>
                    <a:pt x="-1736" y="167513"/>
                    <a:pt x="-6323" y="84001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6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3835260" y="4580735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23849" y="918"/>
                    <a:pt x="129289" y="-3069"/>
                    <a:pt x="249381" y="0"/>
                  </a:cubicBezTo>
                  <a:cubicBezTo>
                    <a:pt x="255913" y="134500"/>
                    <a:pt x="234848" y="186611"/>
                    <a:pt x="249381" y="295565"/>
                  </a:cubicBezTo>
                  <a:cubicBezTo>
                    <a:pt x="193871" y="284148"/>
                    <a:pt x="80808" y="287732"/>
                    <a:pt x="0" y="295565"/>
                  </a:cubicBezTo>
                  <a:cubicBezTo>
                    <a:pt x="6434" y="197688"/>
                    <a:pt x="12744" y="92672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93341" y="2586"/>
                    <a:pt x="196064" y="1514"/>
                    <a:pt x="249381" y="0"/>
                  </a:cubicBezTo>
                  <a:cubicBezTo>
                    <a:pt x="259207" y="132977"/>
                    <a:pt x="264111" y="155226"/>
                    <a:pt x="249381" y="295565"/>
                  </a:cubicBezTo>
                  <a:cubicBezTo>
                    <a:pt x="168549" y="286349"/>
                    <a:pt x="112460" y="291026"/>
                    <a:pt x="0" y="295565"/>
                  </a:cubicBezTo>
                  <a:cubicBezTo>
                    <a:pt x="6872" y="188494"/>
                    <a:pt x="13902" y="142409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4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4084641" y="4580735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78719" y="9910"/>
                    <a:pt x="173956" y="12165"/>
                    <a:pt x="249381" y="0"/>
                  </a:cubicBezTo>
                  <a:cubicBezTo>
                    <a:pt x="249535" y="70632"/>
                    <a:pt x="256721" y="231920"/>
                    <a:pt x="249381" y="295565"/>
                  </a:cubicBezTo>
                  <a:cubicBezTo>
                    <a:pt x="195388" y="284182"/>
                    <a:pt x="118143" y="292106"/>
                    <a:pt x="0" y="295565"/>
                  </a:cubicBezTo>
                  <a:cubicBezTo>
                    <a:pt x="11695" y="208774"/>
                    <a:pt x="-4126" y="69417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53015" y="-11868"/>
                    <a:pt x="125032" y="-9137"/>
                    <a:pt x="249381" y="0"/>
                  </a:cubicBezTo>
                  <a:cubicBezTo>
                    <a:pt x="238797" y="85806"/>
                    <a:pt x="249079" y="231105"/>
                    <a:pt x="249381" y="295565"/>
                  </a:cubicBezTo>
                  <a:cubicBezTo>
                    <a:pt x="124997" y="296316"/>
                    <a:pt x="64863" y="299979"/>
                    <a:pt x="0" y="295565"/>
                  </a:cubicBezTo>
                  <a:cubicBezTo>
                    <a:pt x="4321" y="212320"/>
                    <a:pt x="-6303" y="101603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3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>
              <a:off x="4334022" y="4580734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52395" y="-6134"/>
                    <a:pt x="180098" y="-945"/>
                    <a:pt x="249381" y="0"/>
                  </a:cubicBezTo>
                  <a:cubicBezTo>
                    <a:pt x="259695" y="76950"/>
                    <a:pt x="252849" y="210299"/>
                    <a:pt x="249381" y="295565"/>
                  </a:cubicBezTo>
                  <a:cubicBezTo>
                    <a:pt x="147469" y="302073"/>
                    <a:pt x="98184" y="298841"/>
                    <a:pt x="0" y="295565"/>
                  </a:cubicBezTo>
                  <a:cubicBezTo>
                    <a:pt x="-3568" y="204652"/>
                    <a:pt x="-2403" y="117203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69219" y="-3974"/>
                    <a:pt x="128804" y="4560"/>
                    <a:pt x="249381" y="0"/>
                  </a:cubicBezTo>
                  <a:cubicBezTo>
                    <a:pt x="244684" y="86302"/>
                    <a:pt x="248118" y="166540"/>
                    <a:pt x="249381" y="295565"/>
                  </a:cubicBezTo>
                  <a:cubicBezTo>
                    <a:pt x="152930" y="292854"/>
                    <a:pt x="77916" y="287834"/>
                    <a:pt x="0" y="295565"/>
                  </a:cubicBezTo>
                  <a:cubicBezTo>
                    <a:pt x="-1989" y="209953"/>
                    <a:pt x="10681" y="5952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1F4E79"/>
                  </a:solidFill>
                  <a:latin typeface="Comic Sans MS" panose="030F0702030302020204" charset="0"/>
                </a:rPr>
                <a:t>5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>
              <a:off x="4583403" y="4580734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116647" y="6430"/>
                    <a:pt x="144063" y="6529"/>
                    <a:pt x="249381" y="0"/>
                  </a:cubicBezTo>
                  <a:cubicBezTo>
                    <a:pt x="236862" y="126553"/>
                    <a:pt x="245141" y="204873"/>
                    <a:pt x="249381" y="295565"/>
                  </a:cubicBezTo>
                  <a:cubicBezTo>
                    <a:pt x="168473" y="290833"/>
                    <a:pt x="120952" y="294311"/>
                    <a:pt x="0" y="295565"/>
                  </a:cubicBezTo>
                  <a:cubicBezTo>
                    <a:pt x="10194" y="170485"/>
                    <a:pt x="1691" y="139941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66713" y="-11999"/>
                    <a:pt x="184943" y="11465"/>
                    <a:pt x="249381" y="0"/>
                  </a:cubicBezTo>
                  <a:cubicBezTo>
                    <a:pt x="238137" y="129390"/>
                    <a:pt x="263087" y="167158"/>
                    <a:pt x="249381" y="295565"/>
                  </a:cubicBezTo>
                  <a:cubicBezTo>
                    <a:pt x="155952" y="296023"/>
                    <a:pt x="50208" y="304776"/>
                    <a:pt x="0" y="295565"/>
                  </a:cubicBezTo>
                  <a:cubicBezTo>
                    <a:pt x="-10980" y="195524"/>
                    <a:pt x="1303" y="94812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4832784" y="4580734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68614" y="-1541"/>
                    <a:pt x="161958" y="-3992"/>
                    <a:pt x="249381" y="0"/>
                  </a:cubicBezTo>
                  <a:cubicBezTo>
                    <a:pt x="236829" y="90630"/>
                    <a:pt x="264128" y="210433"/>
                    <a:pt x="249381" y="295565"/>
                  </a:cubicBezTo>
                  <a:cubicBezTo>
                    <a:pt x="181950" y="288767"/>
                    <a:pt x="77351" y="306834"/>
                    <a:pt x="0" y="295565"/>
                  </a:cubicBezTo>
                  <a:cubicBezTo>
                    <a:pt x="8286" y="213897"/>
                    <a:pt x="7908" y="130442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93578" y="-5985"/>
                    <a:pt x="160657" y="7588"/>
                    <a:pt x="249381" y="0"/>
                  </a:cubicBezTo>
                  <a:cubicBezTo>
                    <a:pt x="263696" y="126083"/>
                    <a:pt x="247878" y="165408"/>
                    <a:pt x="249381" y="295565"/>
                  </a:cubicBezTo>
                  <a:cubicBezTo>
                    <a:pt x="187168" y="297757"/>
                    <a:pt x="70767" y="296298"/>
                    <a:pt x="0" y="295565"/>
                  </a:cubicBezTo>
                  <a:cubicBezTo>
                    <a:pt x="12446" y="204633"/>
                    <a:pt x="-4375" y="63151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5082165" y="4580734"/>
              <a:ext cx="249381" cy="295565"/>
            </a:xfrm>
            <a:custGeom>
              <a:avLst/>
              <a:gdLst>
                <a:gd name="connsiteX0" fmla="*/ 0 w 249381"/>
                <a:gd name="connsiteY0" fmla="*/ 0 h 295565"/>
                <a:gd name="connsiteX1" fmla="*/ 249381 w 249381"/>
                <a:gd name="connsiteY1" fmla="*/ 0 h 295565"/>
                <a:gd name="connsiteX2" fmla="*/ 249381 w 249381"/>
                <a:gd name="connsiteY2" fmla="*/ 295565 h 295565"/>
                <a:gd name="connsiteX3" fmla="*/ 0 w 249381"/>
                <a:gd name="connsiteY3" fmla="*/ 295565 h 295565"/>
                <a:gd name="connsiteX4" fmla="*/ 0 w 249381"/>
                <a:gd name="connsiteY4" fmla="*/ 0 h 29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" h="295565" fill="none" extrusionOk="0">
                  <a:moveTo>
                    <a:pt x="0" y="0"/>
                  </a:moveTo>
                  <a:cubicBezTo>
                    <a:pt x="74544" y="3687"/>
                    <a:pt x="188153" y="4935"/>
                    <a:pt x="249381" y="0"/>
                  </a:cubicBezTo>
                  <a:cubicBezTo>
                    <a:pt x="249418" y="131757"/>
                    <a:pt x="237635" y="169449"/>
                    <a:pt x="249381" y="295565"/>
                  </a:cubicBezTo>
                  <a:cubicBezTo>
                    <a:pt x="145930" y="305283"/>
                    <a:pt x="69016" y="302232"/>
                    <a:pt x="0" y="295565"/>
                  </a:cubicBezTo>
                  <a:cubicBezTo>
                    <a:pt x="-10531" y="217586"/>
                    <a:pt x="10096" y="114344"/>
                    <a:pt x="0" y="0"/>
                  </a:cubicBezTo>
                  <a:close/>
                </a:path>
                <a:path w="249381" h="295565" stroke="0" extrusionOk="0">
                  <a:moveTo>
                    <a:pt x="0" y="0"/>
                  </a:moveTo>
                  <a:cubicBezTo>
                    <a:pt x="117347" y="-7374"/>
                    <a:pt x="124802" y="-7759"/>
                    <a:pt x="249381" y="0"/>
                  </a:cubicBezTo>
                  <a:cubicBezTo>
                    <a:pt x="250855" y="67775"/>
                    <a:pt x="256567" y="213736"/>
                    <a:pt x="249381" y="295565"/>
                  </a:cubicBezTo>
                  <a:cubicBezTo>
                    <a:pt x="170012" y="298746"/>
                    <a:pt x="69763" y="301378"/>
                    <a:pt x="0" y="295565"/>
                  </a:cubicBezTo>
                  <a:cubicBezTo>
                    <a:pt x="12075" y="179469"/>
                    <a:pt x="10696" y="127639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cxnSp>
          <p:nvCxnSpPr>
            <p:cNvPr id="89" name="直接箭头连接符 88"/>
            <p:cNvCxnSpPr/>
            <p:nvPr/>
          </p:nvCxnSpPr>
          <p:spPr>
            <a:xfrm>
              <a:off x="2473916" y="4740549"/>
              <a:ext cx="774263" cy="0"/>
            </a:xfrm>
            <a:prstGeom prst="straightConnector1">
              <a:avLst/>
            </a:prstGeom>
            <a:ln w="28575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文本框 89"/>
            <p:cNvSpPr txBox="1"/>
            <p:nvPr/>
          </p:nvSpPr>
          <p:spPr>
            <a:xfrm>
              <a:off x="2650987" y="4333836"/>
              <a:ext cx="401647" cy="4201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zh-CN" altLang="en-US" sz="14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√</a:t>
              </a:r>
              <a:endParaRPr lang="en-US" altLang="zh-CN" sz="1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0" name="文本框 99"/>
            <p:cNvSpPr txBox="1"/>
            <p:nvPr/>
          </p:nvSpPr>
          <p:spPr>
            <a:xfrm>
              <a:off x="3595987" y="4783607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0</a:t>
              </a: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3848775" y="4782651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102" name="文本框 101"/>
            <p:cNvSpPr txBox="1"/>
            <p:nvPr/>
          </p:nvSpPr>
          <p:spPr>
            <a:xfrm>
              <a:off x="4094749" y="4780472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335235" y="4780472"/>
              <a:ext cx="342639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FF0000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0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 animBg="1"/>
      <p:bldP spid="22" grpId="0"/>
      <p:bldP spid="21" grpId="0"/>
      <p:bldP spid="59" grpId="0"/>
      <p:bldP spid="75" grpId="0"/>
      <p:bldP spid="187" grpId="0"/>
      <p:bldP spid="188" grpId="0"/>
      <p:bldP spid="19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25"/>
          <p:cNvSpPr/>
          <p:nvPr/>
        </p:nvSpPr>
        <p:spPr>
          <a:xfrm>
            <a:off x="605316" y="1424260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6" y="421640"/>
            <a:ext cx="3062398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6.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平摊分析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034743" y="2113950"/>
            <a:ext cx="1357475" cy="51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势能方法：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034743" y="1505996"/>
            <a:ext cx="1462359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287255" y="1505996"/>
            <a:ext cx="8890815" cy="469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分析初始为空的动态表上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n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次插入操作的代价。</a:t>
            </a:r>
            <a:endParaRPr lang="zh-CN" altLang="en-US" sz="1600" dirty="0"/>
          </a:p>
        </p:txBody>
      </p:sp>
      <p:sp>
        <p:nvSpPr>
          <p:cNvPr id="12" name="矩形 11"/>
          <p:cNvSpPr/>
          <p:nvPr/>
        </p:nvSpPr>
        <p:spPr>
          <a:xfrm>
            <a:off x="8286482" y="1619748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66225" y="-10729"/>
                  <a:pt x="148463" y="11814"/>
                  <a:pt x="249381" y="0"/>
                </a:cubicBezTo>
                <a:cubicBezTo>
                  <a:pt x="256615" y="108617"/>
                  <a:pt x="238241" y="179725"/>
                  <a:pt x="249381" y="295565"/>
                </a:cubicBezTo>
                <a:cubicBezTo>
                  <a:pt x="191224" y="297555"/>
                  <a:pt x="82218" y="296773"/>
                  <a:pt x="0" y="295565"/>
                </a:cubicBezTo>
                <a:cubicBezTo>
                  <a:pt x="-2877" y="167128"/>
                  <a:pt x="1666" y="101327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71128" y="-118"/>
                  <a:pt x="155665" y="1454"/>
                  <a:pt x="249381" y="0"/>
                </a:cubicBezTo>
                <a:cubicBezTo>
                  <a:pt x="251518" y="107367"/>
                  <a:pt x="259445" y="215823"/>
                  <a:pt x="249381" y="295565"/>
                </a:cubicBezTo>
                <a:cubicBezTo>
                  <a:pt x="145291" y="296850"/>
                  <a:pt x="103882" y="305830"/>
                  <a:pt x="0" y="295565"/>
                </a:cubicBezTo>
                <a:cubicBezTo>
                  <a:pt x="1010" y="231038"/>
                  <a:pt x="-2886" y="146332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F4E79"/>
                </a:solidFill>
                <a:latin typeface="Comic Sans MS" panose="030F0702030302020204" charset="0"/>
              </a:rPr>
              <a:t>1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535863" y="1619748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96970" y="-3584"/>
                  <a:pt x="186761" y="12440"/>
                  <a:pt x="249381" y="0"/>
                </a:cubicBezTo>
                <a:cubicBezTo>
                  <a:pt x="235040" y="68658"/>
                  <a:pt x="257766" y="229773"/>
                  <a:pt x="249381" y="295565"/>
                </a:cubicBezTo>
                <a:cubicBezTo>
                  <a:pt x="185272" y="283702"/>
                  <a:pt x="102235" y="293297"/>
                  <a:pt x="0" y="295565"/>
                </a:cubicBezTo>
                <a:cubicBezTo>
                  <a:pt x="-10598" y="177372"/>
                  <a:pt x="-100" y="91856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109196" y="67"/>
                  <a:pt x="130745" y="-9853"/>
                  <a:pt x="249381" y="0"/>
                </a:cubicBezTo>
                <a:cubicBezTo>
                  <a:pt x="237850" y="76054"/>
                  <a:pt x="243090" y="194493"/>
                  <a:pt x="249381" y="295565"/>
                </a:cubicBezTo>
                <a:cubicBezTo>
                  <a:pt x="164749" y="305987"/>
                  <a:pt x="71656" y="302200"/>
                  <a:pt x="0" y="295565"/>
                </a:cubicBezTo>
                <a:cubicBezTo>
                  <a:pt x="6678" y="161125"/>
                  <a:pt x="6016" y="66480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F4E79"/>
                </a:solidFill>
                <a:latin typeface="Comic Sans MS" panose="030F0702030302020204" charset="0"/>
              </a:rPr>
              <a:t>6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785244" y="1619748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85994" y="-1808"/>
                  <a:pt x="150689" y="7993"/>
                  <a:pt x="249381" y="0"/>
                </a:cubicBezTo>
                <a:cubicBezTo>
                  <a:pt x="252015" y="109509"/>
                  <a:pt x="253844" y="174971"/>
                  <a:pt x="249381" y="295565"/>
                </a:cubicBezTo>
                <a:cubicBezTo>
                  <a:pt x="169614" y="290037"/>
                  <a:pt x="52594" y="294732"/>
                  <a:pt x="0" y="295565"/>
                </a:cubicBezTo>
                <a:cubicBezTo>
                  <a:pt x="4125" y="204499"/>
                  <a:pt x="113" y="65879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75279" y="-4546"/>
                  <a:pt x="164442" y="2434"/>
                  <a:pt x="249381" y="0"/>
                </a:cubicBezTo>
                <a:cubicBezTo>
                  <a:pt x="247171" y="145191"/>
                  <a:pt x="257323" y="164568"/>
                  <a:pt x="249381" y="295565"/>
                </a:cubicBezTo>
                <a:cubicBezTo>
                  <a:pt x="171564" y="293618"/>
                  <a:pt x="109776" y="307658"/>
                  <a:pt x="0" y="295565"/>
                </a:cubicBezTo>
                <a:cubicBezTo>
                  <a:pt x="2350" y="193774"/>
                  <a:pt x="-4190" y="84272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F4E79"/>
                </a:solidFill>
                <a:latin typeface="Comic Sans MS" panose="030F0702030302020204" charset="0"/>
              </a:rPr>
              <a:t>4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9034625" y="1619748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55254" y="2810"/>
                  <a:pt x="159449" y="-5965"/>
                  <a:pt x="249381" y="0"/>
                </a:cubicBezTo>
                <a:cubicBezTo>
                  <a:pt x="249199" y="70087"/>
                  <a:pt x="236182" y="155054"/>
                  <a:pt x="249381" y="295565"/>
                </a:cubicBezTo>
                <a:cubicBezTo>
                  <a:pt x="125016" y="295504"/>
                  <a:pt x="65253" y="300385"/>
                  <a:pt x="0" y="295565"/>
                </a:cubicBezTo>
                <a:cubicBezTo>
                  <a:pt x="1600" y="184542"/>
                  <a:pt x="-12285" y="67290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118155" y="586"/>
                  <a:pt x="162299" y="2223"/>
                  <a:pt x="249381" y="0"/>
                </a:cubicBezTo>
                <a:cubicBezTo>
                  <a:pt x="255390" y="81266"/>
                  <a:pt x="246076" y="230238"/>
                  <a:pt x="249381" y="295565"/>
                </a:cubicBezTo>
                <a:cubicBezTo>
                  <a:pt x="153987" y="301186"/>
                  <a:pt x="82003" y="286277"/>
                  <a:pt x="0" y="295565"/>
                </a:cubicBezTo>
                <a:cubicBezTo>
                  <a:pt x="6001" y="170293"/>
                  <a:pt x="5769" y="107384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F4E79"/>
                </a:solidFill>
                <a:latin typeface="Comic Sans MS" panose="030F0702030302020204" charset="0"/>
              </a:rPr>
              <a:t>3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198524" y="2127679"/>
            <a:ext cx="5911003" cy="51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希望能找到一个函数，表发生扩张时势能够支付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275784" y="2215960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112473" y="1698"/>
                  <a:pt x="157386" y="3009"/>
                  <a:pt x="249381" y="0"/>
                </a:cubicBezTo>
                <a:cubicBezTo>
                  <a:pt x="234728" y="141031"/>
                  <a:pt x="248750" y="203606"/>
                  <a:pt x="249381" y="295565"/>
                </a:cubicBezTo>
                <a:cubicBezTo>
                  <a:pt x="173644" y="289991"/>
                  <a:pt x="62369" y="297043"/>
                  <a:pt x="0" y="295565"/>
                </a:cubicBezTo>
                <a:cubicBezTo>
                  <a:pt x="315" y="194662"/>
                  <a:pt x="4133" y="107412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55222" y="-3156"/>
                  <a:pt x="186690" y="-10878"/>
                  <a:pt x="249381" y="0"/>
                </a:cubicBezTo>
                <a:cubicBezTo>
                  <a:pt x="260885" y="109168"/>
                  <a:pt x="254011" y="198272"/>
                  <a:pt x="249381" y="295565"/>
                </a:cubicBezTo>
                <a:cubicBezTo>
                  <a:pt x="169518" y="286696"/>
                  <a:pt x="72164" y="307463"/>
                  <a:pt x="0" y="295565"/>
                </a:cubicBezTo>
                <a:cubicBezTo>
                  <a:pt x="-9985" y="199020"/>
                  <a:pt x="-3086" y="63554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F4E79"/>
                </a:solidFill>
                <a:latin typeface="Comic Sans MS" panose="030F0702030302020204" charset="0"/>
              </a:rPr>
              <a:t>1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525165" y="2215960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93238" y="1392"/>
                  <a:pt x="178123" y="1886"/>
                  <a:pt x="249381" y="0"/>
                </a:cubicBezTo>
                <a:cubicBezTo>
                  <a:pt x="251830" y="126521"/>
                  <a:pt x="239532" y="214943"/>
                  <a:pt x="249381" y="295565"/>
                </a:cubicBezTo>
                <a:cubicBezTo>
                  <a:pt x="191610" y="299282"/>
                  <a:pt x="69554" y="291261"/>
                  <a:pt x="0" y="295565"/>
                </a:cubicBezTo>
                <a:cubicBezTo>
                  <a:pt x="-14241" y="200765"/>
                  <a:pt x="-9159" y="103715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77936" y="-8870"/>
                  <a:pt x="178955" y="4677"/>
                  <a:pt x="249381" y="0"/>
                </a:cubicBezTo>
                <a:cubicBezTo>
                  <a:pt x="243016" y="105429"/>
                  <a:pt x="259113" y="175597"/>
                  <a:pt x="249381" y="295565"/>
                </a:cubicBezTo>
                <a:cubicBezTo>
                  <a:pt x="191961" y="307997"/>
                  <a:pt x="104799" y="293062"/>
                  <a:pt x="0" y="295565"/>
                </a:cubicBezTo>
                <a:cubicBezTo>
                  <a:pt x="8855" y="170550"/>
                  <a:pt x="-1499" y="123965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F4E79"/>
                </a:solidFill>
                <a:latin typeface="Comic Sans MS" panose="030F0702030302020204" charset="0"/>
              </a:rPr>
              <a:t>6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774546" y="2215960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72510" y="-8556"/>
                  <a:pt x="133868" y="9700"/>
                  <a:pt x="249381" y="0"/>
                </a:cubicBezTo>
                <a:cubicBezTo>
                  <a:pt x="235197" y="91076"/>
                  <a:pt x="237156" y="165000"/>
                  <a:pt x="249381" y="295565"/>
                </a:cubicBezTo>
                <a:cubicBezTo>
                  <a:pt x="186515" y="302525"/>
                  <a:pt x="98201" y="287299"/>
                  <a:pt x="0" y="295565"/>
                </a:cubicBezTo>
                <a:cubicBezTo>
                  <a:pt x="-12339" y="181447"/>
                  <a:pt x="12220" y="109833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86499" y="1832"/>
                  <a:pt x="158697" y="-7562"/>
                  <a:pt x="249381" y="0"/>
                </a:cubicBezTo>
                <a:cubicBezTo>
                  <a:pt x="249798" y="92911"/>
                  <a:pt x="248590" y="226794"/>
                  <a:pt x="249381" y="295565"/>
                </a:cubicBezTo>
                <a:cubicBezTo>
                  <a:pt x="174783" y="284918"/>
                  <a:pt x="69176" y="296214"/>
                  <a:pt x="0" y="295565"/>
                </a:cubicBezTo>
                <a:cubicBezTo>
                  <a:pt x="-7062" y="165047"/>
                  <a:pt x="-12576" y="139039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F4E79"/>
                </a:solidFill>
                <a:latin typeface="Comic Sans MS" panose="030F0702030302020204" charset="0"/>
              </a:rPr>
              <a:t>4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9023927" y="2215960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102174" y="-9939"/>
                  <a:pt x="170430" y="10351"/>
                  <a:pt x="249381" y="0"/>
                </a:cubicBezTo>
                <a:cubicBezTo>
                  <a:pt x="242191" y="109312"/>
                  <a:pt x="244109" y="149388"/>
                  <a:pt x="249381" y="295565"/>
                </a:cubicBezTo>
                <a:cubicBezTo>
                  <a:pt x="160215" y="306181"/>
                  <a:pt x="95159" y="285053"/>
                  <a:pt x="0" y="295565"/>
                </a:cubicBezTo>
                <a:cubicBezTo>
                  <a:pt x="10984" y="223502"/>
                  <a:pt x="-11021" y="91069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60355" y="-6141"/>
                  <a:pt x="164716" y="3635"/>
                  <a:pt x="249381" y="0"/>
                </a:cubicBezTo>
                <a:cubicBezTo>
                  <a:pt x="252149" y="115860"/>
                  <a:pt x="247640" y="209266"/>
                  <a:pt x="249381" y="295565"/>
                </a:cubicBezTo>
                <a:cubicBezTo>
                  <a:pt x="126692" y="300060"/>
                  <a:pt x="99921" y="306661"/>
                  <a:pt x="0" y="295565"/>
                </a:cubicBezTo>
                <a:cubicBezTo>
                  <a:pt x="-2763" y="222274"/>
                  <a:pt x="4173" y="115397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F4E79"/>
                </a:solidFill>
                <a:latin typeface="Comic Sans MS" panose="030F0702030302020204" charset="0"/>
              </a:rPr>
              <a:t>3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9273308" y="2215959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61426" y="6232"/>
                  <a:pt x="181893" y="9552"/>
                  <a:pt x="249381" y="0"/>
                </a:cubicBezTo>
                <a:cubicBezTo>
                  <a:pt x="235048" y="70050"/>
                  <a:pt x="259621" y="192683"/>
                  <a:pt x="249381" y="295565"/>
                </a:cubicBezTo>
                <a:cubicBezTo>
                  <a:pt x="163703" y="290475"/>
                  <a:pt x="91743" y="302058"/>
                  <a:pt x="0" y="295565"/>
                </a:cubicBezTo>
                <a:cubicBezTo>
                  <a:pt x="-3691" y="180683"/>
                  <a:pt x="-9102" y="92019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66703" y="5863"/>
                  <a:pt x="138215" y="-2958"/>
                  <a:pt x="249381" y="0"/>
                </a:cubicBezTo>
                <a:cubicBezTo>
                  <a:pt x="237737" y="81636"/>
                  <a:pt x="259537" y="211668"/>
                  <a:pt x="249381" y="295565"/>
                </a:cubicBezTo>
                <a:cubicBezTo>
                  <a:pt x="152051" y="288163"/>
                  <a:pt x="120319" y="294995"/>
                  <a:pt x="0" y="295565"/>
                </a:cubicBezTo>
                <a:cubicBezTo>
                  <a:pt x="14766" y="187724"/>
                  <a:pt x="-707" y="86009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F4E79"/>
                </a:solidFill>
                <a:latin typeface="Comic Sans MS" panose="030F0702030302020204" charset="0"/>
              </a:rPr>
              <a:t>5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9522689" y="2215959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61398" y="-11083"/>
                  <a:pt x="130389" y="11009"/>
                  <a:pt x="249381" y="0"/>
                </a:cubicBezTo>
                <a:cubicBezTo>
                  <a:pt x="259906" y="59193"/>
                  <a:pt x="254829" y="193173"/>
                  <a:pt x="249381" y="295565"/>
                </a:cubicBezTo>
                <a:cubicBezTo>
                  <a:pt x="178998" y="290665"/>
                  <a:pt x="51924" y="295135"/>
                  <a:pt x="0" y="295565"/>
                </a:cubicBezTo>
                <a:cubicBezTo>
                  <a:pt x="-14134" y="162377"/>
                  <a:pt x="-6230" y="135973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93571" y="-10085"/>
                  <a:pt x="133132" y="-2530"/>
                  <a:pt x="249381" y="0"/>
                </a:cubicBezTo>
                <a:cubicBezTo>
                  <a:pt x="262337" y="137017"/>
                  <a:pt x="238051" y="164940"/>
                  <a:pt x="249381" y="295565"/>
                </a:cubicBezTo>
                <a:cubicBezTo>
                  <a:pt x="160846" y="288353"/>
                  <a:pt x="107994" y="287152"/>
                  <a:pt x="0" y="295565"/>
                </a:cubicBezTo>
                <a:cubicBezTo>
                  <a:pt x="10404" y="206598"/>
                  <a:pt x="3595" y="99397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772070" y="2215959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120643" y="-5237"/>
                  <a:pt x="142454" y="-8463"/>
                  <a:pt x="249381" y="0"/>
                </a:cubicBezTo>
                <a:cubicBezTo>
                  <a:pt x="243340" y="115538"/>
                  <a:pt x="259612" y="235233"/>
                  <a:pt x="249381" y="295565"/>
                </a:cubicBezTo>
                <a:cubicBezTo>
                  <a:pt x="155097" y="292648"/>
                  <a:pt x="54137" y="302422"/>
                  <a:pt x="0" y="295565"/>
                </a:cubicBezTo>
                <a:cubicBezTo>
                  <a:pt x="-4723" y="214329"/>
                  <a:pt x="900" y="146936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66034" y="-6885"/>
                  <a:pt x="197690" y="-10245"/>
                  <a:pt x="249381" y="0"/>
                </a:cubicBezTo>
                <a:cubicBezTo>
                  <a:pt x="255676" y="107310"/>
                  <a:pt x="243632" y="221757"/>
                  <a:pt x="249381" y="295565"/>
                </a:cubicBezTo>
                <a:cubicBezTo>
                  <a:pt x="152524" y="285709"/>
                  <a:pt x="68877" y="303308"/>
                  <a:pt x="0" y="295565"/>
                </a:cubicBezTo>
                <a:cubicBezTo>
                  <a:pt x="347" y="154236"/>
                  <a:pt x="-7736" y="144795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021451" y="2215959"/>
            <a:ext cx="249381" cy="295565"/>
          </a:xfrm>
          <a:custGeom>
            <a:avLst/>
            <a:gdLst>
              <a:gd name="connsiteX0" fmla="*/ 0 w 249381"/>
              <a:gd name="connsiteY0" fmla="*/ 0 h 295565"/>
              <a:gd name="connsiteX1" fmla="*/ 249381 w 249381"/>
              <a:gd name="connsiteY1" fmla="*/ 0 h 295565"/>
              <a:gd name="connsiteX2" fmla="*/ 249381 w 249381"/>
              <a:gd name="connsiteY2" fmla="*/ 295565 h 295565"/>
              <a:gd name="connsiteX3" fmla="*/ 0 w 249381"/>
              <a:gd name="connsiteY3" fmla="*/ 295565 h 295565"/>
              <a:gd name="connsiteX4" fmla="*/ 0 w 249381"/>
              <a:gd name="connsiteY4" fmla="*/ 0 h 295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381" h="295565" fill="none" extrusionOk="0">
                <a:moveTo>
                  <a:pt x="0" y="0"/>
                </a:moveTo>
                <a:cubicBezTo>
                  <a:pt x="120252" y="-11051"/>
                  <a:pt x="198627" y="-5110"/>
                  <a:pt x="249381" y="0"/>
                </a:cubicBezTo>
                <a:cubicBezTo>
                  <a:pt x="241579" y="119252"/>
                  <a:pt x="244994" y="185629"/>
                  <a:pt x="249381" y="295565"/>
                </a:cubicBezTo>
                <a:cubicBezTo>
                  <a:pt x="138242" y="289534"/>
                  <a:pt x="108047" y="283106"/>
                  <a:pt x="0" y="295565"/>
                </a:cubicBezTo>
                <a:cubicBezTo>
                  <a:pt x="1329" y="225466"/>
                  <a:pt x="-6067" y="98769"/>
                  <a:pt x="0" y="0"/>
                </a:cubicBezTo>
                <a:close/>
              </a:path>
              <a:path w="249381" h="295565" stroke="0" extrusionOk="0">
                <a:moveTo>
                  <a:pt x="0" y="0"/>
                </a:moveTo>
                <a:cubicBezTo>
                  <a:pt x="71852" y="12231"/>
                  <a:pt x="182710" y="3498"/>
                  <a:pt x="249381" y="0"/>
                </a:cubicBezTo>
                <a:cubicBezTo>
                  <a:pt x="261348" y="78774"/>
                  <a:pt x="236379" y="225823"/>
                  <a:pt x="249381" y="295565"/>
                </a:cubicBezTo>
                <a:cubicBezTo>
                  <a:pt x="175862" y="292326"/>
                  <a:pt x="86018" y="301690"/>
                  <a:pt x="0" y="295565"/>
                </a:cubicBezTo>
                <a:cubicBezTo>
                  <a:pt x="-12286" y="180558"/>
                  <a:pt x="-10250" y="117703"/>
                  <a:pt x="0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cxnSp>
        <p:nvCxnSpPr>
          <p:cNvPr id="32" name="直接箭头连接符 31"/>
          <p:cNvCxnSpPr/>
          <p:nvPr/>
        </p:nvCxnSpPr>
        <p:spPr>
          <a:xfrm>
            <a:off x="8395855" y="1915313"/>
            <a:ext cx="0" cy="300646"/>
          </a:xfrm>
          <a:prstGeom prst="straightConnector1">
            <a:avLst/>
          </a:prstGeom>
          <a:ln w="28575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>
            <a:off x="8659092" y="1915313"/>
            <a:ext cx="0" cy="300646"/>
          </a:xfrm>
          <a:prstGeom prst="straightConnector1">
            <a:avLst/>
          </a:prstGeom>
          <a:ln w="28575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>
            <a:off x="8899237" y="1915313"/>
            <a:ext cx="0" cy="300646"/>
          </a:xfrm>
          <a:prstGeom prst="straightConnector1">
            <a:avLst/>
          </a:prstGeom>
          <a:ln w="28575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>
            <a:off x="9148619" y="1915313"/>
            <a:ext cx="0" cy="300646"/>
          </a:xfrm>
          <a:prstGeom prst="straightConnector1">
            <a:avLst/>
          </a:prstGeom>
          <a:ln w="28575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8221828" y="4229488"/>
            <a:ext cx="2096655" cy="0"/>
          </a:xfrm>
          <a:prstGeom prst="straightConnector1">
            <a:avLst/>
          </a:prstGeom>
          <a:ln w="28575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8392700" y="2640833"/>
            <a:ext cx="0" cy="1999673"/>
          </a:xfrm>
          <a:prstGeom prst="straightConnector1">
            <a:avLst/>
          </a:prstGeom>
          <a:ln w="28575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V="1">
            <a:off x="8392700" y="2711030"/>
            <a:ext cx="1586981" cy="1518458"/>
          </a:xfrm>
          <a:prstGeom prst="line">
            <a:avLst/>
          </a:prstGeom>
          <a:ln w="28575">
            <a:solidFill>
              <a:srgbClr val="1F4E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V="1">
            <a:off x="8475828" y="4082630"/>
            <a:ext cx="69272" cy="14685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8545100" y="4082630"/>
            <a:ext cx="0" cy="14685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8545099" y="3991190"/>
            <a:ext cx="118689" cy="2382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 flipV="1">
            <a:off x="8663787" y="3991190"/>
            <a:ext cx="1" cy="2382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 flipV="1">
            <a:off x="8892387" y="3745041"/>
            <a:ext cx="2541" cy="4844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V="1">
            <a:off x="8670017" y="3737190"/>
            <a:ext cx="227451" cy="4922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flipV="1">
            <a:off x="8893657" y="3406990"/>
            <a:ext cx="376498" cy="8303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 flipH="1" flipV="1">
            <a:off x="9266344" y="3383669"/>
            <a:ext cx="3811" cy="84581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V="1">
            <a:off x="9273271" y="2792310"/>
            <a:ext cx="650357" cy="143717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 flipV="1">
            <a:off x="9917912" y="2784460"/>
            <a:ext cx="0" cy="143717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/>
        </p:nvSpPr>
        <p:spPr>
          <a:xfrm>
            <a:off x="1034743" y="2815927"/>
            <a:ext cx="5911003" cy="51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利用数学直觉，可以找到一个符合条件的势能函数：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graphicFrame>
        <p:nvGraphicFramePr>
          <p:cNvPr id="56" name="对象 55"/>
          <p:cNvGraphicFramePr>
            <a:graphicFrameLocks noChangeAspect="1"/>
          </p:cNvGraphicFramePr>
          <p:nvPr/>
        </p:nvGraphicFramePr>
        <p:xfrm>
          <a:off x="1107069" y="3415202"/>
          <a:ext cx="3101975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143000" imgH="1143000" progId="Equation.AxMath">
                  <p:embed/>
                </p:oleObj>
              </mc:Choice>
              <mc:Fallback>
                <p:oleObj name="AxMath" r:id="rId5" imgW="1143000" imgH="1143000" progId="Equation.AxMath">
                  <p:embed/>
                  <p:pic>
                    <p:nvPicPr>
                      <p:cNvPr id="0" name="对象 2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07069" y="3415202"/>
                        <a:ext cx="3101975" cy="37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文本框 56"/>
          <p:cNvSpPr txBox="1"/>
          <p:nvPr/>
        </p:nvSpPr>
        <p:spPr>
          <a:xfrm>
            <a:off x="1017189" y="4512628"/>
            <a:ext cx="2613620" cy="51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不扩张时的平摊代价：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graphicFrame>
        <p:nvGraphicFramePr>
          <p:cNvPr id="88" name="对象 87"/>
          <p:cNvGraphicFramePr>
            <a:graphicFrameLocks noChangeAspect="1"/>
          </p:cNvGraphicFramePr>
          <p:nvPr/>
        </p:nvGraphicFramePr>
        <p:xfrm>
          <a:off x="3454400" y="4641561"/>
          <a:ext cx="6443663" cy="38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143000" imgH="1143000" progId="Equation.AxMath">
                  <p:embed/>
                </p:oleObj>
              </mc:Choice>
              <mc:Fallback>
                <p:oleObj name="AxMath" r:id="rId7" imgW="1143000" imgH="1143000" progId="Equation.AxMath">
                  <p:embed/>
                  <p:pic>
                    <p:nvPicPr>
                      <p:cNvPr id="0" name="对象 5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54400" y="4641561"/>
                        <a:ext cx="6443663" cy="38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1" name="文本框 90"/>
          <p:cNvSpPr txBox="1"/>
          <p:nvPr/>
        </p:nvSpPr>
        <p:spPr>
          <a:xfrm>
            <a:off x="1017189" y="5074435"/>
            <a:ext cx="2613620" cy="51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发生扩张时的平摊代价：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graphicFrame>
        <p:nvGraphicFramePr>
          <p:cNvPr id="103" name="对象 102"/>
          <p:cNvGraphicFramePr>
            <a:graphicFrameLocks noChangeAspect="1"/>
          </p:cNvGraphicFramePr>
          <p:nvPr/>
        </p:nvGraphicFramePr>
        <p:xfrm>
          <a:off x="3668673" y="5072449"/>
          <a:ext cx="7218363" cy="528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143000" imgH="1143000" progId="Equation.AxMath">
                  <p:embed/>
                </p:oleObj>
              </mc:Choice>
              <mc:Fallback>
                <p:oleObj name="AxMath" r:id="rId9" imgW="1143000" imgH="1143000" progId="Equation.AxMath">
                  <p:embed/>
                  <p:pic>
                    <p:nvPicPr>
                      <p:cNvPr id="0" name="对象 8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668673" y="5072449"/>
                        <a:ext cx="7218363" cy="528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4" name="文本框 103"/>
          <p:cNvSpPr txBox="1"/>
          <p:nvPr/>
        </p:nvSpPr>
        <p:spPr>
          <a:xfrm>
            <a:off x="995602" y="3848754"/>
            <a:ext cx="4063729" cy="51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设当前表中元素数量为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m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，表大小为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k</a:t>
            </a:r>
          </a:p>
        </p:txBody>
      </p:sp>
      <p:sp>
        <p:nvSpPr>
          <p:cNvPr id="105" name="文本框 104"/>
          <p:cNvSpPr txBox="1"/>
          <p:nvPr/>
        </p:nvSpPr>
        <p:spPr>
          <a:xfrm>
            <a:off x="1034742" y="5636242"/>
            <a:ext cx="6021839" cy="51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可知总代价为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O(n)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，每次操作的平摊代价为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O(1)</a:t>
            </a:r>
          </a:p>
        </p:txBody>
      </p:sp>
      <p:sp>
        <p:nvSpPr>
          <p:cNvPr id="106" name="文本框 105"/>
          <p:cNvSpPr txBox="1"/>
          <p:nvPr/>
        </p:nvSpPr>
        <p:spPr>
          <a:xfrm>
            <a:off x="6676231" y="2605221"/>
            <a:ext cx="1897405" cy="419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希望势能函数长相：</a:t>
            </a:r>
            <a:endParaRPr lang="en-US" altLang="zh-CN" sz="1400" b="1" dirty="0">
              <a:solidFill>
                <a:srgbClr val="FF0000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>
            <p:custDataLst>
              <p:tags r:id="rId1"/>
            </p:custDataLst>
          </p:nvPr>
        </p:nvSpPr>
        <p:spPr>
          <a:xfrm>
            <a:off x="4354830" y="1648460"/>
            <a:ext cx="6407150" cy="3816350"/>
          </a:xfrm>
          <a:prstGeom prst="roundRect">
            <a:avLst>
              <a:gd name="adj" fmla="val 16314"/>
            </a:avLst>
          </a:prstGeom>
          <a:solidFill>
            <a:srgbClr val="F7F7F7"/>
          </a:solidFill>
          <a:ln w="38100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131972" y="2615233"/>
            <a:ext cx="2060029" cy="4242767"/>
            <a:chOff x="7715421" y="1884933"/>
            <a:chExt cx="1428579" cy="3258567"/>
          </a:xfrm>
        </p:grpSpPr>
        <p:sp>
          <p:nvSpPr>
            <p:cNvPr id="37" name="矩形 10"/>
            <p:cNvSpPr/>
            <p:nvPr/>
          </p:nvSpPr>
          <p:spPr>
            <a:xfrm>
              <a:off x="7715421" y="1884933"/>
              <a:ext cx="1428579" cy="325856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  <p:sp>
          <p:nvSpPr>
            <p:cNvPr id="38" name="矩形 10"/>
            <p:cNvSpPr/>
            <p:nvPr/>
          </p:nvSpPr>
          <p:spPr>
            <a:xfrm>
              <a:off x="7715421" y="2606134"/>
              <a:ext cx="1428579" cy="2537366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" y="0"/>
            <a:ext cx="2830785" cy="5395311"/>
            <a:chOff x="0" y="0"/>
            <a:chExt cx="2590667" cy="4976958"/>
          </a:xfrm>
        </p:grpSpPr>
        <p:sp>
          <p:nvSpPr>
            <p:cNvPr id="15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16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sp>
        <p:nvSpPr>
          <p:cNvPr id="32" name="椭圆 31"/>
          <p:cNvSpPr/>
          <p:nvPr/>
        </p:nvSpPr>
        <p:spPr>
          <a:xfrm flipH="1">
            <a:off x="1412863" y="2031783"/>
            <a:ext cx="2794000" cy="2794000"/>
          </a:xfrm>
          <a:prstGeom prst="ellipse">
            <a:avLst/>
          </a:prstGeom>
          <a:noFill/>
          <a:ln w="12700">
            <a:solidFill>
              <a:srgbClr val="CAD2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520324" y="2139245"/>
            <a:ext cx="2579077" cy="2579077"/>
          </a:xfrm>
          <a:prstGeom prst="ellipse">
            <a:avLst/>
          </a:prstGeom>
          <a:solidFill>
            <a:srgbClr val="1F4E79"/>
          </a:solidFill>
          <a:ln w="12700">
            <a:solidFill>
              <a:srgbClr val="BCC9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35944" y="2662050"/>
            <a:ext cx="24818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400" spc="-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 录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701800" y="3671570"/>
            <a:ext cx="22745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omic Sans MS" panose="030F0702030302020204" charset="0"/>
                <a:ea typeface="汉仪旗黑-55简" panose="00020600040101010101" charset="-128"/>
                <a:cs typeface="Comic Sans MS" panose="030F0702030302020204" charset="0"/>
                <a:sym typeface="+mn-ea"/>
              </a:rPr>
              <a:t>CONTENTS</a:t>
            </a:r>
          </a:p>
        </p:txBody>
      </p:sp>
      <p:pic>
        <p:nvPicPr>
          <p:cNvPr id="6" name="图片 5" descr="32303038313138353b32303039303632313bbdb1d5c2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5925" y="461645"/>
            <a:ext cx="984885" cy="9848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25340" y="1648460"/>
            <a:ext cx="4347210" cy="35604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1. 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时间复杂性分析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分治算法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3.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动态规划算法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4.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贪心算法</a:t>
            </a:r>
          </a:p>
          <a:p>
            <a:pPr indent="0" fontAlgn="auto">
              <a:lnSpc>
                <a:spcPct val="200000"/>
              </a:lnSpc>
            </a:pPr>
            <a:endParaRPr lang="zh-CN" altLang="en-US" sz="2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pic>
        <p:nvPicPr>
          <p:cNvPr id="8" name="图片 7" descr="HIT-大蓝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7797165" y="233045"/>
            <a:ext cx="2816860" cy="9245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0936605" y="204470"/>
            <a:ext cx="953135" cy="95313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188960" y="1648460"/>
            <a:ext cx="2380615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5.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树搜索</a:t>
            </a:r>
            <a:endParaRPr lang="zh-CN" altLang="en-US" sz="2800" b="1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6.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平摊分析</a:t>
            </a:r>
            <a:endParaRPr lang="zh-CN" altLang="en-US" sz="2800" b="1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7.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图算法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>
            <p:custDataLst>
              <p:tags r:id="rId1"/>
            </p:custDataLst>
          </p:nvPr>
        </p:nvSpPr>
        <p:spPr>
          <a:xfrm>
            <a:off x="4354830" y="1648460"/>
            <a:ext cx="6407150" cy="3816350"/>
          </a:xfrm>
          <a:prstGeom prst="roundRect">
            <a:avLst>
              <a:gd name="adj" fmla="val 16314"/>
            </a:avLst>
          </a:prstGeom>
          <a:solidFill>
            <a:srgbClr val="F7F7F7"/>
          </a:solidFill>
          <a:ln w="38100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131972" y="2615233"/>
            <a:ext cx="2060029" cy="4242767"/>
            <a:chOff x="7715421" y="1884933"/>
            <a:chExt cx="1428579" cy="3258567"/>
          </a:xfrm>
        </p:grpSpPr>
        <p:sp>
          <p:nvSpPr>
            <p:cNvPr id="37" name="矩形 10"/>
            <p:cNvSpPr/>
            <p:nvPr/>
          </p:nvSpPr>
          <p:spPr>
            <a:xfrm>
              <a:off x="7715421" y="1884933"/>
              <a:ext cx="1428579" cy="325856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  <p:sp>
          <p:nvSpPr>
            <p:cNvPr id="38" name="矩形 10"/>
            <p:cNvSpPr/>
            <p:nvPr/>
          </p:nvSpPr>
          <p:spPr>
            <a:xfrm>
              <a:off x="7715421" y="2606134"/>
              <a:ext cx="1428579" cy="2537366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" y="0"/>
            <a:ext cx="2830785" cy="5395311"/>
            <a:chOff x="0" y="0"/>
            <a:chExt cx="2590667" cy="4976958"/>
          </a:xfrm>
        </p:grpSpPr>
        <p:sp>
          <p:nvSpPr>
            <p:cNvPr id="15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16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sp>
        <p:nvSpPr>
          <p:cNvPr id="32" name="椭圆 31"/>
          <p:cNvSpPr/>
          <p:nvPr/>
        </p:nvSpPr>
        <p:spPr>
          <a:xfrm flipH="1">
            <a:off x="1412863" y="2031783"/>
            <a:ext cx="2794000" cy="2794000"/>
          </a:xfrm>
          <a:prstGeom prst="ellipse">
            <a:avLst/>
          </a:prstGeom>
          <a:noFill/>
          <a:ln w="12700">
            <a:solidFill>
              <a:srgbClr val="CAD2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520324" y="2139245"/>
            <a:ext cx="2579077" cy="2579077"/>
          </a:xfrm>
          <a:prstGeom prst="ellipse">
            <a:avLst/>
          </a:prstGeom>
          <a:solidFill>
            <a:srgbClr val="1F4E79"/>
          </a:solidFill>
          <a:ln w="12700">
            <a:solidFill>
              <a:srgbClr val="BCC9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35944" y="2662050"/>
            <a:ext cx="24818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400" spc="-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 录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701800" y="3671570"/>
            <a:ext cx="22745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omic Sans MS" panose="030F0702030302020204" charset="0"/>
                <a:ea typeface="汉仪旗黑-55简" panose="00020600040101010101" charset="-128"/>
                <a:cs typeface="Comic Sans MS" panose="030F0702030302020204" charset="0"/>
                <a:sym typeface="+mn-ea"/>
              </a:rPr>
              <a:t>CONTENTS</a:t>
            </a:r>
          </a:p>
        </p:txBody>
      </p:sp>
      <p:pic>
        <p:nvPicPr>
          <p:cNvPr id="6" name="图片 5" descr="32303038313138353b32303039303632313bbdb1d5c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925" y="461645"/>
            <a:ext cx="984885" cy="9848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25340" y="1648460"/>
            <a:ext cx="4347210" cy="35604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时间复杂性分析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分治算法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3.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动态规划算法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4.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贪心算法</a:t>
            </a:r>
          </a:p>
          <a:p>
            <a:pPr indent="0" fontAlgn="auto">
              <a:lnSpc>
                <a:spcPct val="200000"/>
              </a:lnSpc>
            </a:pPr>
            <a:endParaRPr lang="zh-CN" altLang="en-US" sz="2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pic>
        <p:nvPicPr>
          <p:cNvPr id="8" name="图片 7" descr="HIT-大蓝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797165" y="233045"/>
            <a:ext cx="2816860" cy="9245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936605" y="204470"/>
            <a:ext cx="953135" cy="95313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188960" y="1648460"/>
            <a:ext cx="2380615" cy="25513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sym typeface="+mn-ea"/>
              </a:rPr>
              <a:t>5.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sym typeface="+mn-ea"/>
              </a:rPr>
              <a:t>树搜索</a:t>
            </a:r>
            <a:endParaRPr lang="zh-CN" altLang="en-US" sz="2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6.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平摊分析</a:t>
            </a:r>
            <a:endParaRPr lang="zh-CN" altLang="en-US" sz="2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>
              <a:lnSpc>
                <a:spcPct val="200000"/>
              </a:lnSpc>
            </a:pP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sym typeface="+mn-ea"/>
              </a:rPr>
              <a:t>7. 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sym typeface="+mn-ea"/>
              </a:rPr>
              <a:t>图算法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6" y="421640"/>
            <a:ext cx="3062398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8.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图算法</a:t>
            </a: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2651287" y="1143274"/>
            <a:ext cx="6889425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基本考试题型：一些判断题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+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一道简答题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978447" y="1972024"/>
            <a:ext cx="3345679" cy="559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一些可能出判断题的知识点：</a:t>
            </a:r>
            <a:endParaRPr lang="en-US" altLang="zh-CN" sz="2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8657" y="1959320"/>
            <a:ext cx="2688036" cy="2225787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0543" y="1955108"/>
            <a:ext cx="2790068" cy="222578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39161" y="4465671"/>
            <a:ext cx="2361884" cy="2076038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362191" y="2777832"/>
            <a:ext cx="6094562" cy="2936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75000"/>
              </a:lnSpc>
              <a:buFontTx/>
              <a:buAutoNum type="arabicPeriod"/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最大流最小割定理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：最大流等价于最小割，等价于剩余网络不含增广路径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FontTx/>
              <a:buAutoNum type="arabicPeriod"/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极大匹配</a:t>
            </a: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-&gt;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最大匹配</a:t>
            </a: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-&gt;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完美匹配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：完美匹配是最大匹配，反之不然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75000"/>
              </a:lnSpc>
              <a:buFontTx/>
              <a:buAutoNum type="arabicPeriod"/>
            </a:pPr>
            <a:r>
              <a:rPr lang="en-US" altLang="zh-CN" sz="1800" b="1" dirty="0" err="1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Konig-Egervary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定理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：若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G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是一个二分图，则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G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中最大匹配的大小等于最小顶点覆盖的大小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圆角矩形 25"/>
          <p:cNvSpPr/>
          <p:nvPr/>
        </p:nvSpPr>
        <p:spPr>
          <a:xfrm>
            <a:off x="605316" y="1424260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170" name="圆角矩形 25"/>
          <p:cNvSpPr/>
          <p:nvPr/>
        </p:nvSpPr>
        <p:spPr>
          <a:xfrm>
            <a:off x="4040829" y="2037286"/>
            <a:ext cx="7041516" cy="4399074"/>
          </a:xfrm>
          <a:prstGeom prst="roundRect">
            <a:avLst>
              <a:gd name="adj" fmla="val 12437"/>
            </a:avLst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6" y="421640"/>
            <a:ext cx="3062398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8.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图算法</a:t>
            </a: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2463144" y="1459082"/>
            <a:ext cx="6889425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利用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Ford-Fulkerson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算法和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Push-Relabel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算法求解最大流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1109655" y="3448228"/>
            <a:ext cx="2639954" cy="1725882"/>
            <a:chOff x="1107330" y="3191214"/>
            <a:chExt cx="2639954" cy="1725882"/>
          </a:xfrm>
        </p:grpSpPr>
        <p:sp>
          <p:nvSpPr>
            <p:cNvPr id="5" name="椭圆 4"/>
            <p:cNvSpPr/>
            <p:nvPr/>
          </p:nvSpPr>
          <p:spPr>
            <a:xfrm>
              <a:off x="1107330" y="4066017"/>
              <a:ext cx="264271" cy="281587"/>
            </a:xfrm>
            <a:custGeom>
              <a:avLst/>
              <a:gdLst>
                <a:gd name="connsiteX0" fmla="*/ 0 w 264271"/>
                <a:gd name="connsiteY0" fmla="*/ 140794 h 281587"/>
                <a:gd name="connsiteX1" fmla="*/ 132136 w 264271"/>
                <a:gd name="connsiteY1" fmla="*/ 0 h 281587"/>
                <a:gd name="connsiteX2" fmla="*/ 264272 w 264271"/>
                <a:gd name="connsiteY2" fmla="*/ 140794 h 281587"/>
                <a:gd name="connsiteX3" fmla="*/ 132136 w 264271"/>
                <a:gd name="connsiteY3" fmla="*/ 281588 h 281587"/>
                <a:gd name="connsiteX4" fmla="*/ 0 w 264271"/>
                <a:gd name="connsiteY4" fmla="*/ 140794 h 28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71" h="281587" fill="none" extrusionOk="0">
                  <a:moveTo>
                    <a:pt x="0" y="140794"/>
                  </a:moveTo>
                  <a:cubicBezTo>
                    <a:pt x="5301" y="67466"/>
                    <a:pt x="53898" y="-6597"/>
                    <a:pt x="132136" y="0"/>
                  </a:cubicBezTo>
                  <a:cubicBezTo>
                    <a:pt x="199538" y="350"/>
                    <a:pt x="262788" y="69032"/>
                    <a:pt x="264272" y="140794"/>
                  </a:cubicBezTo>
                  <a:cubicBezTo>
                    <a:pt x="264330" y="201358"/>
                    <a:pt x="188277" y="287350"/>
                    <a:pt x="132136" y="281588"/>
                  </a:cubicBezTo>
                  <a:cubicBezTo>
                    <a:pt x="50480" y="270359"/>
                    <a:pt x="11407" y="212154"/>
                    <a:pt x="0" y="140794"/>
                  </a:cubicBezTo>
                  <a:close/>
                </a:path>
                <a:path w="264271" h="281587" stroke="0" extrusionOk="0">
                  <a:moveTo>
                    <a:pt x="0" y="140794"/>
                  </a:moveTo>
                  <a:cubicBezTo>
                    <a:pt x="-6865" y="50377"/>
                    <a:pt x="75605" y="-7334"/>
                    <a:pt x="132136" y="0"/>
                  </a:cubicBezTo>
                  <a:cubicBezTo>
                    <a:pt x="210013" y="10388"/>
                    <a:pt x="247684" y="70770"/>
                    <a:pt x="264272" y="140794"/>
                  </a:cubicBezTo>
                  <a:cubicBezTo>
                    <a:pt x="259174" y="214128"/>
                    <a:pt x="215218" y="277832"/>
                    <a:pt x="132136" y="281588"/>
                  </a:cubicBezTo>
                  <a:cubicBezTo>
                    <a:pt x="55652" y="277933"/>
                    <a:pt x="3375" y="221109"/>
                    <a:pt x="0" y="14079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solidFill>
                    <a:srgbClr val="1F4E79"/>
                  </a:solidFill>
                  <a:latin typeface="Comic Sans MS" panose="030F0702030302020204" charset="0"/>
                </a:rPr>
                <a:t>S</a:t>
              </a:r>
              <a:endParaRPr lang="zh-CN" altLang="en-US" sz="1100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2122371" y="4635509"/>
              <a:ext cx="264271" cy="281587"/>
            </a:xfrm>
            <a:custGeom>
              <a:avLst/>
              <a:gdLst>
                <a:gd name="connsiteX0" fmla="*/ 0 w 264271"/>
                <a:gd name="connsiteY0" fmla="*/ 140794 h 281587"/>
                <a:gd name="connsiteX1" fmla="*/ 132136 w 264271"/>
                <a:gd name="connsiteY1" fmla="*/ 0 h 281587"/>
                <a:gd name="connsiteX2" fmla="*/ 264272 w 264271"/>
                <a:gd name="connsiteY2" fmla="*/ 140794 h 281587"/>
                <a:gd name="connsiteX3" fmla="*/ 132136 w 264271"/>
                <a:gd name="connsiteY3" fmla="*/ 281588 h 281587"/>
                <a:gd name="connsiteX4" fmla="*/ 0 w 264271"/>
                <a:gd name="connsiteY4" fmla="*/ 140794 h 28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71" h="281587" fill="none" extrusionOk="0">
                  <a:moveTo>
                    <a:pt x="0" y="140794"/>
                  </a:moveTo>
                  <a:cubicBezTo>
                    <a:pt x="5301" y="67466"/>
                    <a:pt x="53898" y="-6597"/>
                    <a:pt x="132136" y="0"/>
                  </a:cubicBezTo>
                  <a:cubicBezTo>
                    <a:pt x="199538" y="350"/>
                    <a:pt x="262788" y="69032"/>
                    <a:pt x="264272" y="140794"/>
                  </a:cubicBezTo>
                  <a:cubicBezTo>
                    <a:pt x="264330" y="201358"/>
                    <a:pt x="188277" y="287350"/>
                    <a:pt x="132136" y="281588"/>
                  </a:cubicBezTo>
                  <a:cubicBezTo>
                    <a:pt x="50480" y="270359"/>
                    <a:pt x="11407" y="212154"/>
                    <a:pt x="0" y="140794"/>
                  </a:cubicBezTo>
                  <a:close/>
                </a:path>
                <a:path w="264271" h="281587" stroke="0" extrusionOk="0">
                  <a:moveTo>
                    <a:pt x="0" y="140794"/>
                  </a:moveTo>
                  <a:cubicBezTo>
                    <a:pt x="-6865" y="50377"/>
                    <a:pt x="75605" y="-7334"/>
                    <a:pt x="132136" y="0"/>
                  </a:cubicBezTo>
                  <a:cubicBezTo>
                    <a:pt x="210013" y="10388"/>
                    <a:pt x="247684" y="70770"/>
                    <a:pt x="264272" y="140794"/>
                  </a:cubicBezTo>
                  <a:cubicBezTo>
                    <a:pt x="259174" y="214128"/>
                    <a:pt x="215218" y="277832"/>
                    <a:pt x="132136" y="281588"/>
                  </a:cubicBezTo>
                  <a:cubicBezTo>
                    <a:pt x="55652" y="277933"/>
                    <a:pt x="3375" y="221109"/>
                    <a:pt x="0" y="14079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1885720" y="3308434"/>
              <a:ext cx="264271" cy="281587"/>
            </a:xfrm>
            <a:custGeom>
              <a:avLst/>
              <a:gdLst>
                <a:gd name="connsiteX0" fmla="*/ 0 w 264271"/>
                <a:gd name="connsiteY0" fmla="*/ 140794 h 281587"/>
                <a:gd name="connsiteX1" fmla="*/ 132136 w 264271"/>
                <a:gd name="connsiteY1" fmla="*/ 0 h 281587"/>
                <a:gd name="connsiteX2" fmla="*/ 264272 w 264271"/>
                <a:gd name="connsiteY2" fmla="*/ 140794 h 281587"/>
                <a:gd name="connsiteX3" fmla="*/ 132136 w 264271"/>
                <a:gd name="connsiteY3" fmla="*/ 281588 h 281587"/>
                <a:gd name="connsiteX4" fmla="*/ 0 w 264271"/>
                <a:gd name="connsiteY4" fmla="*/ 140794 h 28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71" h="281587" fill="none" extrusionOk="0">
                  <a:moveTo>
                    <a:pt x="0" y="140794"/>
                  </a:moveTo>
                  <a:cubicBezTo>
                    <a:pt x="5301" y="67466"/>
                    <a:pt x="53898" y="-6597"/>
                    <a:pt x="132136" y="0"/>
                  </a:cubicBezTo>
                  <a:cubicBezTo>
                    <a:pt x="199538" y="350"/>
                    <a:pt x="262788" y="69032"/>
                    <a:pt x="264272" y="140794"/>
                  </a:cubicBezTo>
                  <a:cubicBezTo>
                    <a:pt x="264330" y="201358"/>
                    <a:pt x="188277" y="287350"/>
                    <a:pt x="132136" y="281588"/>
                  </a:cubicBezTo>
                  <a:cubicBezTo>
                    <a:pt x="50480" y="270359"/>
                    <a:pt x="11407" y="212154"/>
                    <a:pt x="0" y="140794"/>
                  </a:cubicBezTo>
                  <a:close/>
                </a:path>
                <a:path w="264271" h="281587" stroke="0" extrusionOk="0">
                  <a:moveTo>
                    <a:pt x="0" y="140794"/>
                  </a:moveTo>
                  <a:cubicBezTo>
                    <a:pt x="-6865" y="50377"/>
                    <a:pt x="75605" y="-7334"/>
                    <a:pt x="132136" y="0"/>
                  </a:cubicBezTo>
                  <a:cubicBezTo>
                    <a:pt x="210013" y="10388"/>
                    <a:pt x="247684" y="70770"/>
                    <a:pt x="264272" y="140794"/>
                  </a:cubicBezTo>
                  <a:cubicBezTo>
                    <a:pt x="259174" y="214128"/>
                    <a:pt x="215218" y="277832"/>
                    <a:pt x="132136" y="281588"/>
                  </a:cubicBezTo>
                  <a:cubicBezTo>
                    <a:pt x="55652" y="277933"/>
                    <a:pt x="3375" y="221109"/>
                    <a:pt x="0" y="14079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椭圆 12"/>
            <p:cNvSpPr/>
            <p:nvPr/>
          </p:nvSpPr>
          <p:spPr>
            <a:xfrm>
              <a:off x="2993639" y="3490304"/>
              <a:ext cx="264271" cy="281587"/>
            </a:xfrm>
            <a:custGeom>
              <a:avLst/>
              <a:gdLst>
                <a:gd name="connsiteX0" fmla="*/ 0 w 264271"/>
                <a:gd name="connsiteY0" fmla="*/ 140794 h 281587"/>
                <a:gd name="connsiteX1" fmla="*/ 132136 w 264271"/>
                <a:gd name="connsiteY1" fmla="*/ 0 h 281587"/>
                <a:gd name="connsiteX2" fmla="*/ 264272 w 264271"/>
                <a:gd name="connsiteY2" fmla="*/ 140794 h 281587"/>
                <a:gd name="connsiteX3" fmla="*/ 132136 w 264271"/>
                <a:gd name="connsiteY3" fmla="*/ 281588 h 281587"/>
                <a:gd name="connsiteX4" fmla="*/ 0 w 264271"/>
                <a:gd name="connsiteY4" fmla="*/ 140794 h 28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71" h="281587" fill="none" extrusionOk="0">
                  <a:moveTo>
                    <a:pt x="0" y="140794"/>
                  </a:moveTo>
                  <a:cubicBezTo>
                    <a:pt x="5301" y="67466"/>
                    <a:pt x="53898" y="-6597"/>
                    <a:pt x="132136" y="0"/>
                  </a:cubicBezTo>
                  <a:cubicBezTo>
                    <a:pt x="199538" y="350"/>
                    <a:pt x="262788" y="69032"/>
                    <a:pt x="264272" y="140794"/>
                  </a:cubicBezTo>
                  <a:cubicBezTo>
                    <a:pt x="264330" y="201358"/>
                    <a:pt x="188277" y="287350"/>
                    <a:pt x="132136" y="281588"/>
                  </a:cubicBezTo>
                  <a:cubicBezTo>
                    <a:pt x="50480" y="270359"/>
                    <a:pt x="11407" y="212154"/>
                    <a:pt x="0" y="140794"/>
                  </a:cubicBezTo>
                  <a:close/>
                </a:path>
                <a:path w="264271" h="281587" stroke="0" extrusionOk="0">
                  <a:moveTo>
                    <a:pt x="0" y="140794"/>
                  </a:moveTo>
                  <a:cubicBezTo>
                    <a:pt x="-6865" y="50377"/>
                    <a:pt x="75605" y="-7334"/>
                    <a:pt x="132136" y="0"/>
                  </a:cubicBezTo>
                  <a:cubicBezTo>
                    <a:pt x="210013" y="10388"/>
                    <a:pt x="247684" y="70770"/>
                    <a:pt x="264272" y="140794"/>
                  </a:cubicBezTo>
                  <a:cubicBezTo>
                    <a:pt x="259174" y="214128"/>
                    <a:pt x="215218" y="277832"/>
                    <a:pt x="132136" y="281588"/>
                  </a:cubicBezTo>
                  <a:cubicBezTo>
                    <a:pt x="55652" y="277933"/>
                    <a:pt x="3375" y="221109"/>
                    <a:pt x="0" y="14079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3422125" y="4206810"/>
              <a:ext cx="264271" cy="281587"/>
            </a:xfrm>
            <a:custGeom>
              <a:avLst/>
              <a:gdLst>
                <a:gd name="connsiteX0" fmla="*/ 0 w 264271"/>
                <a:gd name="connsiteY0" fmla="*/ 140794 h 281587"/>
                <a:gd name="connsiteX1" fmla="*/ 132136 w 264271"/>
                <a:gd name="connsiteY1" fmla="*/ 0 h 281587"/>
                <a:gd name="connsiteX2" fmla="*/ 264272 w 264271"/>
                <a:gd name="connsiteY2" fmla="*/ 140794 h 281587"/>
                <a:gd name="connsiteX3" fmla="*/ 132136 w 264271"/>
                <a:gd name="connsiteY3" fmla="*/ 281588 h 281587"/>
                <a:gd name="connsiteX4" fmla="*/ 0 w 264271"/>
                <a:gd name="connsiteY4" fmla="*/ 140794 h 28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71" h="281587" fill="none" extrusionOk="0">
                  <a:moveTo>
                    <a:pt x="0" y="140794"/>
                  </a:moveTo>
                  <a:cubicBezTo>
                    <a:pt x="5301" y="67466"/>
                    <a:pt x="53898" y="-6597"/>
                    <a:pt x="132136" y="0"/>
                  </a:cubicBezTo>
                  <a:cubicBezTo>
                    <a:pt x="199538" y="350"/>
                    <a:pt x="262788" y="69032"/>
                    <a:pt x="264272" y="140794"/>
                  </a:cubicBezTo>
                  <a:cubicBezTo>
                    <a:pt x="264330" y="201358"/>
                    <a:pt x="188277" y="287350"/>
                    <a:pt x="132136" y="281588"/>
                  </a:cubicBezTo>
                  <a:cubicBezTo>
                    <a:pt x="50480" y="270359"/>
                    <a:pt x="11407" y="212154"/>
                    <a:pt x="0" y="140794"/>
                  </a:cubicBezTo>
                  <a:close/>
                </a:path>
                <a:path w="264271" h="281587" stroke="0" extrusionOk="0">
                  <a:moveTo>
                    <a:pt x="0" y="140794"/>
                  </a:moveTo>
                  <a:cubicBezTo>
                    <a:pt x="-6865" y="50377"/>
                    <a:pt x="75605" y="-7334"/>
                    <a:pt x="132136" y="0"/>
                  </a:cubicBezTo>
                  <a:cubicBezTo>
                    <a:pt x="210013" y="10388"/>
                    <a:pt x="247684" y="70770"/>
                    <a:pt x="264272" y="140794"/>
                  </a:cubicBezTo>
                  <a:cubicBezTo>
                    <a:pt x="259174" y="214128"/>
                    <a:pt x="215218" y="277832"/>
                    <a:pt x="132136" y="281588"/>
                  </a:cubicBezTo>
                  <a:cubicBezTo>
                    <a:pt x="55652" y="277933"/>
                    <a:pt x="3375" y="221109"/>
                    <a:pt x="0" y="14079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solidFill>
                    <a:srgbClr val="1F4E79"/>
                  </a:solidFill>
                  <a:latin typeface="Comic Sans MS" panose="030F0702030302020204" charset="0"/>
                </a:rPr>
                <a:t>T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cxnSp>
          <p:nvCxnSpPr>
            <p:cNvPr id="17" name="直接箭头连接符 16"/>
            <p:cNvCxnSpPr>
              <a:stCxn id="5" idx="5"/>
              <a:endCxn id="11" idx="2"/>
            </p:cNvCxnSpPr>
            <p:nvPr/>
          </p:nvCxnSpPr>
          <p:spPr>
            <a:xfrm>
              <a:off x="1332899" y="4306367"/>
              <a:ext cx="789472" cy="469936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/>
            <p:cNvCxnSpPr>
              <a:stCxn id="5" idx="7"/>
              <a:endCxn id="12" idx="3"/>
            </p:cNvCxnSpPr>
            <p:nvPr/>
          </p:nvCxnSpPr>
          <p:spPr>
            <a:xfrm flipV="1">
              <a:off x="1332899" y="3548784"/>
              <a:ext cx="591523" cy="558470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/>
            <p:nvPr/>
          </p:nvCxnSpPr>
          <p:spPr>
            <a:xfrm>
              <a:off x="2149991" y="3457613"/>
              <a:ext cx="841967" cy="173484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>
              <a:stCxn id="13" idx="5"/>
              <a:endCxn id="14" idx="1"/>
            </p:cNvCxnSpPr>
            <p:nvPr/>
          </p:nvCxnSpPr>
          <p:spPr>
            <a:xfrm>
              <a:off x="3219208" y="3730654"/>
              <a:ext cx="241619" cy="517393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/>
            <p:cNvCxnSpPr>
              <a:stCxn id="11" idx="6"/>
              <a:endCxn id="14" idx="3"/>
            </p:cNvCxnSpPr>
            <p:nvPr/>
          </p:nvCxnSpPr>
          <p:spPr>
            <a:xfrm flipV="1">
              <a:off x="2386642" y="4447160"/>
              <a:ext cx="1074185" cy="329143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箭头连接符 33"/>
            <p:cNvCxnSpPr>
              <a:stCxn id="12" idx="4"/>
              <a:endCxn id="11" idx="0"/>
            </p:cNvCxnSpPr>
            <p:nvPr/>
          </p:nvCxnSpPr>
          <p:spPr>
            <a:xfrm>
              <a:off x="2017856" y="3590021"/>
              <a:ext cx="236651" cy="1045488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箭头连接符 36"/>
            <p:cNvCxnSpPr>
              <a:stCxn id="13" idx="4"/>
              <a:endCxn id="11" idx="7"/>
            </p:cNvCxnSpPr>
            <p:nvPr/>
          </p:nvCxnSpPr>
          <p:spPr>
            <a:xfrm flipH="1">
              <a:off x="2347940" y="3771891"/>
              <a:ext cx="777835" cy="904855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1333641" y="3499424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10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474554" y="4433637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2</a:t>
              </a: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2370151" y="3191214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6</a:t>
              </a: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087800" y="3780380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6</a:t>
              </a: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2699938" y="4050475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3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817561" y="4517703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5</a:t>
              </a: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3345637" y="3692645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8</a:t>
              </a:r>
            </a:p>
          </p:txBody>
        </p:sp>
      </p:grpSp>
      <p:sp>
        <p:nvSpPr>
          <p:cNvPr id="48" name="椭圆 47"/>
          <p:cNvSpPr/>
          <p:nvPr/>
        </p:nvSpPr>
        <p:spPr>
          <a:xfrm>
            <a:off x="4717876" y="3272817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S</a:t>
            </a:r>
            <a:endParaRPr lang="zh-CN" altLang="en-US" sz="1100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5732917" y="3842309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椭圆 49"/>
          <p:cNvSpPr/>
          <p:nvPr/>
        </p:nvSpPr>
        <p:spPr>
          <a:xfrm>
            <a:off x="5496266" y="2515234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椭圆 50"/>
          <p:cNvSpPr/>
          <p:nvPr/>
        </p:nvSpPr>
        <p:spPr>
          <a:xfrm>
            <a:off x="6604185" y="2697104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椭圆 51"/>
          <p:cNvSpPr/>
          <p:nvPr/>
        </p:nvSpPr>
        <p:spPr>
          <a:xfrm>
            <a:off x="7032671" y="3413610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T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cxnSp>
        <p:nvCxnSpPr>
          <p:cNvPr id="53" name="直接箭头连接符 52"/>
          <p:cNvCxnSpPr>
            <a:stCxn id="48" idx="5"/>
            <a:endCxn id="49" idx="2"/>
          </p:cNvCxnSpPr>
          <p:nvPr/>
        </p:nvCxnSpPr>
        <p:spPr>
          <a:xfrm>
            <a:off x="4943445" y="3513167"/>
            <a:ext cx="789472" cy="469936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endCxn id="50" idx="2"/>
          </p:cNvCxnSpPr>
          <p:nvPr/>
        </p:nvCxnSpPr>
        <p:spPr>
          <a:xfrm flipV="1">
            <a:off x="4892383" y="2656028"/>
            <a:ext cx="603883" cy="634378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>
            <a:stCxn id="51" idx="5"/>
            <a:endCxn id="52" idx="1"/>
          </p:cNvCxnSpPr>
          <p:nvPr/>
        </p:nvCxnSpPr>
        <p:spPr>
          <a:xfrm>
            <a:off x="6829754" y="2937454"/>
            <a:ext cx="241619" cy="517393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>
            <a:stCxn id="49" idx="6"/>
            <a:endCxn id="52" idx="3"/>
          </p:cNvCxnSpPr>
          <p:nvPr/>
        </p:nvCxnSpPr>
        <p:spPr>
          <a:xfrm flipV="1">
            <a:off x="5997188" y="3653960"/>
            <a:ext cx="1074185" cy="329143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>
            <a:stCxn id="50" idx="4"/>
            <a:endCxn id="49" idx="0"/>
          </p:cNvCxnSpPr>
          <p:nvPr/>
        </p:nvCxnSpPr>
        <p:spPr>
          <a:xfrm>
            <a:off x="5628402" y="2796821"/>
            <a:ext cx="236651" cy="1045488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51" idx="4"/>
            <a:endCxn id="49" idx="7"/>
          </p:cNvCxnSpPr>
          <p:nvPr/>
        </p:nvCxnSpPr>
        <p:spPr>
          <a:xfrm flipH="1">
            <a:off x="5958486" y="2978691"/>
            <a:ext cx="777835" cy="904855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4944187" y="2706224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4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5085100" y="3640437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5698346" y="2987180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6310484" y="3257275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6428107" y="3724503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5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6725361" y="3045843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86" name="任意多边形: 形状 85"/>
          <p:cNvSpPr/>
          <p:nvPr/>
        </p:nvSpPr>
        <p:spPr>
          <a:xfrm>
            <a:off x="4664028" y="2210580"/>
            <a:ext cx="2666320" cy="1016490"/>
          </a:xfrm>
          <a:custGeom>
            <a:avLst/>
            <a:gdLst>
              <a:gd name="connsiteX0" fmla="*/ 0 w 2948940"/>
              <a:gd name="connsiteY0" fmla="*/ 869351 h 991271"/>
              <a:gd name="connsiteX1" fmla="*/ 1729740 w 2948940"/>
              <a:gd name="connsiteY1" fmla="*/ 671 h 991271"/>
              <a:gd name="connsiteX2" fmla="*/ 2948940 w 2948940"/>
              <a:gd name="connsiteY2" fmla="*/ 991271 h 991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48940" h="991271">
                <a:moveTo>
                  <a:pt x="0" y="869351"/>
                </a:moveTo>
                <a:cubicBezTo>
                  <a:pt x="619125" y="424851"/>
                  <a:pt x="1238250" y="-19649"/>
                  <a:pt x="1729740" y="671"/>
                </a:cubicBezTo>
                <a:cubicBezTo>
                  <a:pt x="2221230" y="20991"/>
                  <a:pt x="2585085" y="506131"/>
                  <a:pt x="2948940" y="991271"/>
                </a:cubicBezTo>
              </a:path>
            </a:pathLst>
          </a:custGeom>
          <a:noFill/>
          <a:ln w="25400">
            <a:solidFill>
              <a:schemeClr val="accent6">
                <a:lumMod val="75000"/>
              </a:schemeClr>
            </a:solidFill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7" name="直接箭头连接符 86"/>
          <p:cNvCxnSpPr>
            <a:stCxn id="51" idx="2"/>
          </p:cNvCxnSpPr>
          <p:nvPr/>
        </p:nvCxnSpPr>
        <p:spPr>
          <a:xfrm flipH="1" flipV="1">
            <a:off x="5737682" y="2694302"/>
            <a:ext cx="866503" cy="1435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6039531" y="2430333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cxnSp>
        <p:nvCxnSpPr>
          <p:cNvPr id="95" name="直接箭头连接符 94"/>
          <p:cNvCxnSpPr>
            <a:endCxn id="51" idx="6"/>
          </p:cNvCxnSpPr>
          <p:nvPr/>
        </p:nvCxnSpPr>
        <p:spPr>
          <a:xfrm flipH="1" flipV="1">
            <a:off x="6868456" y="2837898"/>
            <a:ext cx="241619" cy="5630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文本框 95"/>
          <p:cNvSpPr txBox="1"/>
          <p:nvPr/>
        </p:nvSpPr>
        <p:spPr>
          <a:xfrm>
            <a:off x="6983334" y="2867270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cxnSp>
        <p:nvCxnSpPr>
          <p:cNvPr id="101" name="直接箭头连接符 100"/>
          <p:cNvCxnSpPr/>
          <p:nvPr/>
        </p:nvCxnSpPr>
        <p:spPr>
          <a:xfrm flipH="1">
            <a:off x="4977505" y="2748995"/>
            <a:ext cx="528602" cy="5916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文本框 104"/>
          <p:cNvSpPr txBox="1"/>
          <p:nvPr/>
        </p:nvSpPr>
        <p:spPr>
          <a:xfrm>
            <a:off x="5166157" y="2891925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sp>
        <p:nvSpPr>
          <p:cNvPr id="106" name="椭圆 105"/>
          <p:cNvSpPr/>
          <p:nvPr/>
        </p:nvSpPr>
        <p:spPr>
          <a:xfrm>
            <a:off x="7955593" y="3373582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S</a:t>
            </a:r>
            <a:endParaRPr lang="zh-CN" altLang="en-US" sz="1100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107" name="椭圆 106"/>
          <p:cNvSpPr/>
          <p:nvPr/>
        </p:nvSpPr>
        <p:spPr>
          <a:xfrm>
            <a:off x="8970634" y="3943074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8" name="椭圆 107"/>
          <p:cNvSpPr/>
          <p:nvPr/>
        </p:nvSpPr>
        <p:spPr>
          <a:xfrm>
            <a:off x="8733983" y="2615999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9" name="椭圆 108"/>
          <p:cNvSpPr/>
          <p:nvPr/>
        </p:nvSpPr>
        <p:spPr>
          <a:xfrm>
            <a:off x="9841902" y="2797869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0" name="椭圆 109"/>
          <p:cNvSpPr/>
          <p:nvPr/>
        </p:nvSpPr>
        <p:spPr>
          <a:xfrm>
            <a:off x="10270388" y="3514375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T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cxnSp>
        <p:nvCxnSpPr>
          <p:cNvPr id="111" name="直接箭头连接符 110"/>
          <p:cNvCxnSpPr>
            <a:stCxn id="107" idx="2"/>
            <a:endCxn id="106" idx="5"/>
          </p:cNvCxnSpPr>
          <p:nvPr/>
        </p:nvCxnSpPr>
        <p:spPr>
          <a:xfrm flipH="1" flipV="1">
            <a:off x="8181162" y="3613932"/>
            <a:ext cx="789472" cy="4699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/>
          <p:cNvCxnSpPr>
            <a:endCxn id="108" idx="2"/>
          </p:cNvCxnSpPr>
          <p:nvPr/>
        </p:nvCxnSpPr>
        <p:spPr>
          <a:xfrm flipV="1">
            <a:off x="8130100" y="2756793"/>
            <a:ext cx="603883" cy="634378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箭头连接符 112"/>
          <p:cNvCxnSpPr>
            <a:stCxn id="109" idx="5"/>
            <a:endCxn id="110" idx="1"/>
          </p:cNvCxnSpPr>
          <p:nvPr/>
        </p:nvCxnSpPr>
        <p:spPr>
          <a:xfrm>
            <a:off x="10067471" y="3038219"/>
            <a:ext cx="241619" cy="517393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箭头连接符 113"/>
          <p:cNvCxnSpPr>
            <a:stCxn id="107" idx="6"/>
            <a:endCxn id="110" idx="3"/>
          </p:cNvCxnSpPr>
          <p:nvPr/>
        </p:nvCxnSpPr>
        <p:spPr>
          <a:xfrm flipV="1">
            <a:off x="9234905" y="3754725"/>
            <a:ext cx="1074185" cy="329143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/>
          <p:cNvCxnSpPr>
            <a:stCxn id="108" idx="4"/>
            <a:endCxn id="107" idx="0"/>
          </p:cNvCxnSpPr>
          <p:nvPr/>
        </p:nvCxnSpPr>
        <p:spPr>
          <a:xfrm>
            <a:off x="8866119" y="2897586"/>
            <a:ext cx="236651" cy="1045488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箭头连接符 115"/>
          <p:cNvCxnSpPr>
            <a:stCxn id="109" idx="4"/>
            <a:endCxn id="107" idx="7"/>
          </p:cNvCxnSpPr>
          <p:nvPr/>
        </p:nvCxnSpPr>
        <p:spPr>
          <a:xfrm flipH="1">
            <a:off x="9196203" y="3079456"/>
            <a:ext cx="777835" cy="904855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文本框 116"/>
          <p:cNvSpPr txBox="1"/>
          <p:nvPr/>
        </p:nvSpPr>
        <p:spPr>
          <a:xfrm>
            <a:off x="8181904" y="2806989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4</a:t>
            </a:r>
          </a:p>
        </p:txBody>
      </p:sp>
      <p:sp>
        <p:nvSpPr>
          <p:cNvPr id="118" name="文本框 117"/>
          <p:cNvSpPr txBox="1"/>
          <p:nvPr/>
        </p:nvSpPr>
        <p:spPr>
          <a:xfrm>
            <a:off x="8378273" y="3742081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119" name="文本框 118"/>
          <p:cNvSpPr txBox="1"/>
          <p:nvPr/>
        </p:nvSpPr>
        <p:spPr>
          <a:xfrm>
            <a:off x="8936063" y="3087945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sp>
        <p:nvSpPr>
          <p:cNvPr id="120" name="文本框 119"/>
          <p:cNvSpPr txBox="1"/>
          <p:nvPr/>
        </p:nvSpPr>
        <p:spPr>
          <a:xfrm>
            <a:off x="9548201" y="3358040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21" name="文本框 120"/>
          <p:cNvSpPr txBox="1"/>
          <p:nvPr/>
        </p:nvSpPr>
        <p:spPr>
          <a:xfrm>
            <a:off x="9638183" y="3580474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22" name="文本框 121"/>
          <p:cNvSpPr txBox="1"/>
          <p:nvPr/>
        </p:nvSpPr>
        <p:spPr>
          <a:xfrm>
            <a:off x="9963078" y="3146608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cxnSp>
        <p:nvCxnSpPr>
          <p:cNvPr id="123" name="直接箭头连接符 122"/>
          <p:cNvCxnSpPr>
            <a:stCxn id="109" idx="2"/>
          </p:cNvCxnSpPr>
          <p:nvPr/>
        </p:nvCxnSpPr>
        <p:spPr>
          <a:xfrm flipH="1" flipV="1">
            <a:off x="8975399" y="2795067"/>
            <a:ext cx="866503" cy="1435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框 123"/>
          <p:cNvSpPr txBox="1"/>
          <p:nvPr/>
        </p:nvSpPr>
        <p:spPr>
          <a:xfrm>
            <a:off x="9277248" y="2531098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cxnSp>
        <p:nvCxnSpPr>
          <p:cNvPr id="125" name="直接箭头连接符 124"/>
          <p:cNvCxnSpPr>
            <a:endCxn id="109" idx="6"/>
          </p:cNvCxnSpPr>
          <p:nvPr/>
        </p:nvCxnSpPr>
        <p:spPr>
          <a:xfrm flipH="1" flipV="1">
            <a:off x="10106173" y="2938663"/>
            <a:ext cx="241619" cy="5630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/>
          <p:cNvSpPr txBox="1"/>
          <p:nvPr/>
        </p:nvSpPr>
        <p:spPr>
          <a:xfrm>
            <a:off x="10221051" y="2968035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cxnSp>
        <p:nvCxnSpPr>
          <p:cNvPr id="127" name="直接箭头连接符 126"/>
          <p:cNvCxnSpPr/>
          <p:nvPr/>
        </p:nvCxnSpPr>
        <p:spPr>
          <a:xfrm flipH="1">
            <a:off x="8215222" y="2849760"/>
            <a:ext cx="528602" cy="5916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8403874" y="2992690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sp>
        <p:nvSpPr>
          <p:cNvPr id="132" name="文本框 131"/>
          <p:cNvSpPr txBox="1"/>
          <p:nvPr/>
        </p:nvSpPr>
        <p:spPr>
          <a:xfrm>
            <a:off x="9765370" y="3862201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cxnSp>
        <p:nvCxnSpPr>
          <p:cNvPr id="133" name="直接箭头连接符 132"/>
          <p:cNvCxnSpPr>
            <a:stCxn id="110" idx="4"/>
          </p:cNvCxnSpPr>
          <p:nvPr/>
        </p:nvCxnSpPr>
        <p:spPr>
          <a:xfrm flipH="1">
            <a:off x="9234905" y="3795962"/>
            <a:ext cx="1167619" cy="36175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任意多边形: 形状 135"/>
          <p:cNvSpPr/>
          <p:nvPr/>
        </p:nvSpPr>
        <p:spPr>
          <a:xfrm flipV="1">
            <a:off x="8065878" y="4012382"/>
            <a:ext cx="2234556" cy="379053"/>
          </a:xfrm>
          <a:custGeom>
            <a:avLst/>
            <a:gdLst>
              <a:gd name="connsiteX0" fmla="*/ 0 w 2948940"/>
              <a:gd name="connsiteY0" fmla="*/ 869351 h 991271"/>
              <a:gd name="connsiteX1" fmla="*/ 1729740 w 2948940"/>
              <a:gd name="connsiteY1" fmla="*/ 671 h 991271"/>
              <a:gd name="connsiteX2" fmla="*/ 2948940 w 2948940"/>
              <a:gd name="connsiteY2" fmla="*/ 991271 h 991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48940" h="991271">
                <a:moveTo>
                  <a:pt x="0" y="869351"/>
                </a:moveTo>
                <a:cubicBezTo>
                  <a:pt x="619125" y="424851"/>
                  <a:pt x="1238250" y="-19649"/>
                  <a:pt x="1729740" y="671"/>
                </a:cubicBezTo>
                <a:cubicBezTo>
                  <a:pt x="2221230" y="20991"/>
                  <a:pt x="2585085" y="506131"/>
                  <a:pt x="2948940" y="991271"/>
                </a:cubicBezTo>
              </a:path>
            </a:pathLst>
          </a:custGeom>
          <a:noFill/>
          <a:ln w="25400">
            <a:solidFill>
              <a:schemeClr val="accent6">
                <a:lumMod val="75000"/>
              </a:schemeClr>
            </a:solidFill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4716034" y="5439548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S</a:t>
            </a:r>
            <a:endParaRPr lang="zh-CN" altLang="en-US" sz="1100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5731075" y="6009040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9" name="椭圆 138"/>
          <p:cNvSpPr/>
          <p:nvPr/>
        </p:nvSpPr>
        <p:spPr>
          <a:xfrm>
            <a:off x="5494424" y="4681965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0" name="椭圆 139"/>
          <p:cNvSpPr/>
          <p:nvPr/>
        </p:nvSpPr>
        <p:spPr>
          <a:xfrm>
            <a:off x="6602343" y="4863835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1" name="椭圆 140"/>
          <p:cNvSpPr/>
          <p:nvPr/>
        </p:nvSpPr>
        <p:spPr>
          <a:xfrm>
            <a:off x="7030829" y="5580341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T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cxnSp>
        <p:nvCxnSpPr>
          <p:cNvPr id="142" name="直接箭头连接符 141"/>
          <p:cNvCxnSpPr>
            <a:stCxn id="138" idx="2"/>
            <a:endCxn id="137" idx="5"/>
          </p:cNvCxnSpPr>
          <p:nvPr/>
        </p:nvCxnSpPr>
        <p:spPr>
          <a:xfrm flipH="1" flipV="1">
            <a:off x="4941603" y="5679898"/>
            <a:ext cx="789472" cy="4699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箭头连接符 142"/>
          <p:cNvCxnSpPr>
            <a:endCxn id="139" idx="2"/>
          </p:cNvCxnSpPr>
          <p:nvPr/>
        </p:nvCxnSpPr>
        <p:spPr>
          <a:xfrm flipV="1">
            <a:off x="4890541" y="4822759"/>
            <a:ext cx="603883" cy="634378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>
            <a:stCxn id="140" idx="5"/>
            <a:endCxn id="141" idx="1"/>
          </p:cNvCxnSpPr>
          <p:nvPr/>
        </p:nvCxnSpPr>
        <p:spPr>
          <a:xfrm>
            <a:off x="6827912" y="5104185"/>
            <a:ext cx="241619" cy="517393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接箭头连接符 145"/>
          <p:cNvCxnSpPr>
            <a:endCxn id="138" idx="0"/>
          </p:cNvCxnSpPr>
          <p:nvPr/>
        </p:nvCxnSpPr>
        <p:spPr>
          <a:xfrm>
            <a:off x="5701022" y="4982428"/>
            <a:ext cx="162189" cy="1026612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/>
          <p:cNvCxnSpPr>
            <a:stCxn id="140" idx="4"/>
            <a:endCxn id="138" idx="7"/>
          </p:cNvCxnSpPr>
          <p:nvPr/>
        </p:nvCxnSpPr>
        <p:spPr>
          <a:xfrm flipH="1">
            <a:off x="5956644" y="5145422"/>
            <a:ext cx="777835" cy="904855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4942345" y="4872955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</a:t>
            </a:r>
          </a:p>
        </p:txBody>
      </p:sp>
      <p:sp>
        <p:nvSpPr>
          <p:cNvPr id="149" name="文本框 148"/>
          <p:cNvSpPr txBox="1"/>
          <p:nvPr/>
        </p:nvSpPr>
        <p:spPr>
          <a:xfrm>
            <a:off x="5138714" y="5808047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150" name="文本框 149"/>
          <p:cNvSpPr txBox="1"/>
          <p:nvPr/>
        </p:nvSpPr>
        <p:spPr>
          <a:xfrm>
            <a:off x="5696504" y="5153911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51" name="文本框 150"/>
          <p:cNvSpPr txBox="1"/>
          <p:nvPr/>
        </p:nvSpPr>
        <p:spPr>
          <a:xfrm>
            <a:off x="6308642" y="5424006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53" name="文本框 152"/>
          <p:cNvSpPr txBox="1"/>
          <p:nvPr/>
        </p:nvSpPr>
        <p:spPr>
          <a:xfrm>
            <a:off x="6723519" y="5212574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cxnSp>
        <p:nvCxnSpPr>
          <p:cNvPr id="154" name="直接箭头连接符 153"/>
          <p:cNvCxnSpPr>
            <a:stCxn id="140" idx="2"/>
          </p:cNvCxnSpPr>
          <p:nvPr/>
        </p:nvCxnSpPr>
        <p:spPr>
          <a:xfrm flipH="1" flipV="1">
            <a:off x="5735840" y="4861033"/>
            <a:ext cx="866503" cy="1435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文本框 154"/>
          <p:cNvSpPr txBox="1"/>
          <p:nvPr/>
        </p:nvSpPr>
        <p:spPr>
          <a:xfrm>
            <a:off x="6037689" y="4597064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cxnSp>
        <p:nvCxnSpPr>
          <p:cNvPr id="156" name="直接箭头连接符 155"/>
          <p:cNvCxnSpPr>
            <a:endCxn id="140" idx="6"/>
          </p:cNvCxnSpPr>
          <p:nvPr/>
        </p:nvCxnSpPr>
        <p:spPr>
          <a:xfrm flipH="1" flipV="1">
            <a:off x="6866614" y="5004629"/>
            <a:ext cx="241619" cy="5630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文本框 156"/>
          <p:cNvSpPr txBox="1"/>
          <p:nvPr/>
        </p:nvSpPr>
        <p:spPr>
          <a:xfrm>
            <a:off x="6981492" y="5034001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cxnSp>
        <p:nvCxnSpPr>
          <p:cNvPr id="158" name="直接箭头连接符 157"/>
          <p:cNvCxnSpPr/>
          <p:nvPr/>
        </p:nvCxnSpPr>
        <p:spPr>
          <a:xfrm flipH="1">
            <a:off x="4975663" y="4915726"/>
            <a:ext cx="528602" cy="5916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5164315" y="5058656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9</a:t>
            </a:r>
          </a:p>
        </p:txBody>
      </p:sp>
      <p:sp>
        <p:nvSpPr>
          <p:cNvPr id="160" name="文本框 159"/>
          <p:cNvSpPr txBox="1"/>
          <p:nvPr/>
        </p:nvSpPr>
        <p:spPr>
          <a:xfrm>
            <a:off x="6525811" y="5928167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5</a:t>
            </a:r>
          </a:p>
        </p:txBody>
      </p:sp>
      <p:cxnSp>
        <p:nvCxnSpPr>
          <p:cNvPr id="161" name="直接箭头连接符 160"/>
          <p:cNvCxnSpPr>
            <a:stCxn id="141" idx="4"/>
          </p:cNvCxnSpPr>
          <p:nvPr/>
        </p:nvCxnSpPr>
        <p:spPr>
          <a:xfrm flipH="1">
            <a:off x="5995346" y="5861928"/>
            <a:ext cx="1167619" cy="36175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任意多边形: 形状 162"/>
          <p:cNvSpPr/>
          <p:nvPr/>
        </p:nvSpPr>
        <p:spPr>
          <a:xfrm>
            <a:off x="4752449" y="4540443"/>
            <a:ext cx="2278380" cy="1371748"/>
          </a:xfrm>
          <a:custGeom>
            <a:avLst/>
            <a:gdLst>
              <a:gd name="connsiteX0" fmla="*/ 0 w 2278380"/>
              <a:gd name="connsiteY0" fmla="*/ 723478 h 1371748"/>
              <a:gd name="connsiteX1" fmla="*/ 937260 w 2278380"/>
              <a:gd name="connsiteY1" fmla="*/ 14818 h 1371748"/>
              <a:gd name="connsiteX2" fmla="*/ 1272540 w 2278380"/>
              <a:gd name="connsiteY2" fmla="*/ 1310218 h 1371748"/>
              <a:gd name="connsiteX3" fmla="*/ 2278380 w 2278380"/>
              <a:gd name="connsiteY3" fmla="*/ 1142578 h 1371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8380" h="1371748" extrusionOk="0">
                <a:moveTo>
                  <a:pt x="0" y="723478"/>
                </a:moveTo>
                <a:cubicBezTo>
                  <a:pt x="322319" y="295416"/>
                  <a:pt x="709982" y="-77272"/>
                  <a:pt x="937260" y="14818"/>
                </a:cubicBezTo>
                <a:cubicBezTo>
                  <a:pt x="1215238" y="126479"/>
                  <a:pt x="978782" y="1124491"/>
                  <a:pt x="1272540" y="1310218"/>
                </a:cubicBezTo>
                <a:cubicBezTo>
                  <a:pt x="1479719" y="1514136"/>
                  <a:pt x="2030897" y="1249214"/>
                  <a:pt x="2278380" y="1142578"/>
                </a:cubicBezTo>
              </a:path>
            </a:pathLst>
          </a:custGeom>
          <a:noFill/>
          <a:ln w="254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64" name="直接箭头连接符 163"/>
          <p:cNvCxnSpPr>
            <a:endCxn id="139" idx="4"/>
          </p:cNvCxnSpPr>
          <p:nvPr/>
        </p:nvCxnSpPr>
        <p:spPr>
          <a:xfrm flipH="1" flipV="1">
            <a:off x="5626560" y="4963552"/>
            <a:ext cx="156319" cy="104142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文本框 168"/>
          <p:cNvSpPr txBox="1"/>
          <p:nvPr/>
        </p:nvSpPr>
        <p:spPr>
          <a:xfrm>
            <a:off x="5459096" y="5276640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71" name="文本框 170"/>
          <p:cNvSpPr txBox="1"/>
          <p:nvPr>
            <p:custDataLst>
              <p:tags r:id="rId3"/>
            </p:custDataLst>
          </p:nvPr>
        </p:nvSpPr>
        <p:spPr>
          <a:xfrm>
            <a:off x="4274300" y="2111525"/>
            <a:ext cx="1380454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Step 1: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172" name="文本框 171"/>
          <p:cNvSpPr txBox="1"/>
          <p:nvPr>
            <p:custDataLst>
              <p:tags r:id="rId4"/>
            </p:custDataLst>
          </p:nvPr>
        </p:nvSpPr>
        <p:spPr>
          <a:xfrm>
            <a:off x="7561587" y="2204978"/>
            <a:ext cx="1380454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Step 2: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173" name="文本框 172"/>
          <p:cNvSpPr txBox="1"/>
          <p:nvPr>
            <p:custDataLst>
              <p:tags r:id="rId5"/>
            </p:custDataLst>
          </p:nvPr>
        </p:nvSpPr>
        <p:spPr>
          <a:xfrm>
            <a:off x="4316050" y="4163091"/>
            <a:ext cx="1380454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Step 3: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7685751" y="4956704"/>
            <a:ext cx="2962915" cy="654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750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Mission Complete</a:t>
            </a:r>
          </a:p>
        </p:txBody>
      </p:sp>
      <p:sp>
        <p:nvSpPr>
          <p:cNvPr id="177" name="文本框 176"/>
          <p:cNvSpPr txBox="1"/>
          <p:nvPr>
            <p:custDataLst>
              <p:tags r:id="rId6"/>
            </p:custDataLst>
          </p:nvPr>
        </p:nvSpPr>
        <p:spPr>
          <a:xfrm>
            <a:off x="1109655" y="2301452"/>
            <a:ext cx="2777480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Ford-Fulkerson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算法：</a:t>
            </a:r>
          </a:p>
        </p:txBody>
      </p:sp>
      <p:sp>
        <p:nvSpPr>
          <p:cNvPr id="178" name="文本框 177"/>
          <p:cNvSpPr txBox="1"/>
          <p:nvPr>
            <p:custDataLst>
              <p:tags r:id="rId7"/>
            </p:custDataLst>
          </p:nvPr>
        </p:nvSpPr>
        <p:spPr>
          <a:xfrm>
            <a:off x="927721" y="5719042"/>
            <a:ext cx="2777480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最大流：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11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圆角矩形 25"/>
          <p:cNvSpPr/>
          <p:nvPr/>
        </p:nvSpPr>
        <p:spPr>
          <a:xfrm>
            <a:off x="605316" y="1424260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170" name="圆角矩形 25"/>
          <p:cNvSpPr/>
          <p:nvPr/>
        </p:nvSpPr>
        <p:spPr>
          <a:xfrm>
            <a:off x="4040829" y="2037286"/>
            <a:ext cx="7041516" cy="4399074"/>
          </a:xfrm>
          <a:prstGeom prst="roundRect">
            <a:avLst>
              <a:gd name="adj" fmla="val 12437"/>
            </a:avLst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rgbClr val="1F4E79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6" y="421640"/>
            <a:ext cx="3062398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8.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图算法</a:t>
            </a: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2463144" y="1459082"/>
            <a:ext cx="6889425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利用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Ford-Fulkerson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算法和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Push-Relabel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算法求解最大流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1109655" y="3448228"/>
            <a:ext cx="2639954" cy="1725882"/>
            <a:chOff x="1107330" y="3191214"/>
            <a:chExt cx="2639954" cy="1725882"/>
          </a:xfrm>
        </p:grpSpPr>
        <p:sp>
          <p:nvSpPr>
            <p:cNvPr id="5" name="椭圆 4"/>
            <p:cNvSpPr/>
            <p:nvPr/>
          </p:nvSpPr>
          <p:spPr>
            <a:xfrm>
              <a:off x="1107330" y="4066017"/>
              <a:ext cx="264271" cy="281587"/>
            </a:xfrm>
            <a:custGeom>
              <a:avLst/>
              <a:gdLst>
                <a:gd name="connsiteX0" fmla="*/ 0 w 264271"/>
                <a:gd name="connsiteY0" fmla="*/ 140794 h 281587"/>
                <a:gd name="connsiteX1" fmla="*/ 132136 w 264271"/>
                <a:gd name="connsiteY1" fmla="*/ 0 h 281587"/>
                <a:gd name="connsiteX2" fmla="*/ 264272 w 264271"/>
                <a:gd name="connsiteY2" fmla="*/ 140794 h 281587"/>
                <a:gd name="connsiteX3" fmla="*/ 132136 w 264271"/>
                <a:gd name="connsiteY3" fmla="*/ 281588 h 281587"/>
                <a:gd name="connsiteX4" fmla="*/ 0 w 264271"/>
                <a:gd name="connsiteY4" fmla="*/ 140794 h 28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71" h="281587" fill="none" extrusionOk="0">
                  <a:moveTo>
                    <a:pt x="0" y="140794"/>
                  </a:moveTo>
                  <a:cubicBezTo>
                    <a:pt x="5301" y="67466"/>
                    <a:pt x="53898" y="-6597"/>
                    <a:pt x="132136" y="0"/>
                  </a:cubicBezTo>
                  <a:cubicBezTo>
                    <a:pt x="199538" y="350"/>
                    <a:pt x="262788" y="69032"/>
                    <a:pt x="264272" y="140794"/>
                  </a:cubicBezTo>
                  <a:cubicBezTo>
                    <a:pt x="264330" y="201358"/>
                    <a:pt x="188277" y="287350"/>
                    <a:pt x="132136" y="281588"/>
                  </a:cubicBezTo>
                  <a:cubicBezTo>
                    <a:pt x="50480" y="270359"/>
                    <a:pt x="11407" y="212154"/>
                    <a:pt x="0" y="140794"/>
                  </a:cubicBezTo>
                  <a:close/>
                </a:path>
                <a:path w="264271" h="281587" stroke="0" extrusionOk="0">
                  <a:moveTo>
                    <a:pt x="0" y="140794"/>
                  </a:moveTo>
                  <a:cubicBezTo>
                    <a:pt x="-6865" y="50377"/>
                    <a:pt x="75605" y="-7334"/>
                    <a:pt x="132136" y="0"/>
                  </a:cubicBezTo>
                  <a:cubicBezTo>
                    <a:pt x="210013" y="10388"/>
                    <a:pt x="247684" y="70770"/>
                    <a:pt x="264272" y="140794"/>
                  </a:cubicBezTo>
                  <a:cubicBezTo>
                    <a:pt x="259174" y="214128"/>
                    <a:pt x="215218" y="277832"/>
                    <a:pt x="132136" y="281588"/>
                  </a:cubicBezTo>
                  <a:cubicBezTo>
                    <a:pt x="55652" y="277933"/>
                    <a:pt x="3375" y="221109"/>
                    <a:pt x="0" y="14079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solidFill>
                    <a:srgbClr val="1F4E79"/>
                  </a:solidFill>
                  <a:latin typeface="Comic Sans MS" panose="030F0702030302020204" charset="0"/>
                </a:rPr>
                <a:t>S</a:t>
              </a:r>
              <a:endParaRPr lang="zh-CN" altLang="en-US" sz="1100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2122371" y="4635509"/>
              <a:ext cx="264271" cy="281587"/>
            </a:xfrm>
            <a:custGeom>
              <a:avLst/>
              <a:gdLst>
                <a:gd name="connsiteX0" fmla="*/ 0 w 264271"/>
                <a:gd name="connsiteY0" fmla="*/ 140794 h 281587"/>
                <a:gd name="connsiteX1" fmla="*/ 132136 w 264271"/>
                <a:gd name="connsiteY1" fmla="*/ 0 h 281587"/>
                <a:gd name="connsiteX2" fmla="*/ 264272 w 264271"/>
                <a:gd name="connsiteY2" fmla="*/ 140794 h 281587"/>
                <a:gd name="connsiteX3" fmla="*/ 132136 w 264271"/>
                <a:gd name="connsiteY3" fmla="*/ 281588 h 281587"/>
                <a:gd name="connsiteX4" fmla="*/ 0 w 264271"/>
                <a:gd name="connsiteY4" fmla="*/ 140794 h 28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71" h="281587" fill="none" extrusionOk="0">
                  <a:moveTo>
                    <a:pt x="0" y="140794"/>
                  </a:moveTo>
                  <a:cubicBezTo>
                    <a:pt x="5301" y="67466"/>
                    <a:pt x="53898" y="-6597"/>
                    <a:pt x="132136" y="0"/>
                  </a:cubicBezTo>
                  <a:cubicBezTo>
                    <a:pt x="199538" y="350"/>
                    <a:pt x="262788" y="69032"/>
                    <a:pt x="264272" y="140794"/>
                  </a:cubicBezTo>
                  <a:cubicBezTo>
                    <a:pt x="264330" y="201358"/>
                    <a:pt x="188277" y="287350"/>
                    <a:pt x="132136" y="281588"/>
                  </a:cubicBezTo>
                  <a:cubicBezTo>
                    <a:pt x="50480" y="270359"/>
                    <a:pt x="11407" y="212154"/>
                    <a:pt x="0" y="140794"/>
                  </a:cubicBezTo>
                  <a:close/>
                </a:path>
                <a:path w="264271" h="281587" stroke="0" extrusionOk="0">
                  <a:moveTo>
                    <a:pt x="0" y="140794"/>
                  </a:moveTo>
                  <a:cubicBezTo>
                    <a:pt x="-6865" y="50377"/>
                    <a:pt x="75605" y="-7334"/>
                    <a:pt x="132136" y="0"/>
                  </a:cubicBezTo>
                  <a:cubicBezTo>
                    <a:pt x="210013" y="10388"/>
                    <a:pt x="247684" y="70770"/>
                    <a:pt x="264272" y="140794"/>
                  </a:cubicBezTo>
                  <a:cubicBezTo>
                    <a:pt x="259174" y="214128"/>
                    <a:pt x="215218" y="277832"/>
                    <a:pt x="132136" y="281588"/>
                  </a:cubicBezTo>
                  <a:cubicBezTo>
                    <a:pt x="55652" y="277933"/>
                    <a:pt x="3375" y="221109"/>
                    <a:pt x="0" y="14079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1885720" y="3308434"/>
              <a:ext cx="264271" cy="281587"/>
            </a:xfrm>
            <a:custGeom>
              <a:avLst/>
              <a:gdLst>
                <a:gd name="connsiteX0" fmla="*/ 0 w 264271"/>
                <a:gd name="connsiteY0" fmla="*/ 140794 h 281587"/>
                <a:gd name="connsiteX1" fmla="*/ 132136 w 264271"/>
                <a:gd name="connsiteY1" fmla="*/ 0 h 281587"/>
                <a:gd name="connsiteX2" fmla="*/ 264272 w 264271"/>
                <a:gd name="connsiteY2" fmla="*/ 140794 h 281587"/>
                <a:gd name="connsiteX3" fmla="*/ 132136 w 264271"/>
                <a:gd name="connsiteY3" fmla="*/ 281588 h 281587"/>
                <a:gd name="connsiteX4" fmla="*/ 0 w 264271"/>
                <a:gd name="connsiteY4" fmla="*/ 140794 h 28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71" h="281587" fill="none" extrusionOk="0">
                  <a:moveTo>
                    <a:pt x="0" y="140794"/>
                  </a:moveTo>
                  <a:cubicBezTo>
                    <a:pt x="5301" y="67466"/>
                    <a:pt x="53898" y="-6597"/>
                    <a:pt x="132136" y="0"/>
                  </a:cubicBezTo>
                  <a:cubicBezTo>
                    <a:pt x="199538" y="350"/>
                    <a:pt x="262788" y="69032"/>
                    <a:pt x="264272" y="140794"/>
                  </a:cubicBezTo>
                  <a:cubicBezTo>
                    <a:pt x="264330" y="201358"/>
                    <a:pt x="188277" y="287350"/>
                    <a:pt x="132136" y="281588"/>
                  </a:cubicBezTo>
                  <a:cubicBezTo>
                    <a:pt x="50480" y="270359"/>
                    <a:pt x="11407" y="212154"/>
                    <a:pt x="0" y="140794"/>
                  </a:cubicBezTo>
                  <a:close/>
                </a:path>
                <a:path w="264271" h="281587" stroke="0" extrusionOk="0">
                  <a:moveTo>
                    <a:pt x="0" y="140794"/>
                  </a:moveTo>
                  <a:cubicBezTo>
                    <a:pt x="-6865" y="50377"/>
                    <a:pt x="75605" y="-7334"/>
                    <a:pt x="132136" y="0"/>
                  </a:cubicBezTo>
                  <a:cubicBezTo>
                    <a:pt x="210013" y="10388"/>
                    <a:pt x="247684" y="70770"/>
                    <a:pt x="264272" y="140794"/>
                  </a:cubicBezTo>
                  <a:cubicBezTo>
                    <a:pt x="259174" y="214128"/>
                    <a:pt x="215218" y="277832"/>
                    <a:pt x="132136" y="281588"/>
                  </a:cubicBezTo>
                  <a:cubicBezTo>
                    <a:pt x="55652" y="277933"/>
                    <a:pt x="3375" y="221109"/>
                    <a:pt x="0" y="14079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椭圆 12"/>
            <p:cNvSpPr/>
            <p:nvPr/>
          </p:nvSpPr>
          <p:spPr>
            <a:xfrm>
              <a:off x="2993639" y="3490304"/>
              <a:ext cx="264271" cy="281587"/>
            </a:xfrm>
            <a:custGeom>
              <a:avLst/>
              <a:gdLst>
                <a:gd name="connsiteX0" fmla="*/ 0 w 264271"/>
                <a:gd name="connsiteY0" fmla="*/ 140794 h 281587"/>
                <a:gd name="connsiteX1" fmla="*/ 132136 w 264271"/>
                <a:gd name="connsiteY1" fmla="*/ 0 h 281587"/>
                <a:gd name="connsiteX2" fmla="*/ 264272 w 264271"/>
                <a:gd name="connsiteY2" fmla="*/ 140794 h 281587"/>
                <a:gd name="connsiteX3" fmla="*/ 132136 w 264271"/>
                <a:gd name="connsiteY3" fmla="*/ 281588 h 281587"/>
                <a:gd name="connsiteX4" fmla="*/ 0 w 264271"/>
                <a:gd name="connsiteY4" fmla="*/ 140794 h 28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71" h="281587" fill="none" extrusionOk="0">
                  <a:moveTo>
                    <a:pt x="0" y="140794"/>
                  </a:moveTo>
                  <a:cubicBezTo>
                    <a:pt x="5301" y="67466"/>
                    <a:pt x="53898" y="-6597"/>
                    <a:pt x="132136" y="0"/>
                  </a:cubicBezTo>
                  <a:cubicBezTo>
                    <a:pt x="199538" y="350"/>
                    <a:pt x="262788" y="69032"/>
                    <a:pt x="264272" y="140794"/>
                  </a:cubicBezTo>
                  <a:cubicBezTo>
                    <a:pt x="264330" y="201358"/>
                    <a:pt x="188277" y="287350"/>
                    <a:pt x="132136" y="281588"/>
                  </a:cubicBezTo>
                  <a:cubicBezTo>
                    <a:pt x="50480" y="270359"/>
                    <a:pt x="11407" y="212154"/>
                    <a:pt x="0" y="140794"/>
                  </a:cubicBezTo>
                  <a:close/>
                </a:path>
                <a:path w="264271" h="281587" stroke="0" extrusionOk="0">
                  <a:moveTo>
                    <a:pt x="0" y="140794"/>
                  </a:moveTo>
                  <a:cubicBezTo>
                    <a:pt x="-6865" y="50377"/>
                    <a:pt x="75605" y="-7334"/>
                    <a:pt x="132136" y="0"/>
                  </a:cubicBezTo>
                  <a:cubicBezTo>
                    <a:pt x="210013" y="10388"/>
                    <a:pt x="247684" y="70770"/>
                    <a:pt x="264272" y="140794"/>
                  </a:cubicBezTo>
                  <a:cubicBezTo>
                    <a:pt x="259174" y="214128"/>
                    <a:pt x="215218" y="277832"/>
                    <a:pt x="132136" y="281588"/>
                  </a:cubicBezTo>
                  <a:cubicBezTo>
                    <a:pt x="55652" y="277933"/>
                    <a:pt x="3375" y="221109"/>
                    <a:pt x="0" y="14079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3422125" y="4206810"/>
              <a:ext cx="264271" cy="281587"/>
            </a:xfrm>
            <a:custGeom>
              <a:avLst/>
              <a:gdLst>
                <a:gd name="connsiteX0" fmla="*/ 0 w 264271"/>
                <a:gd name="connsiteY0" fmla="*/ 140794 h 281587"/>
                <a:gd name="connsiteX1" fmla="*/ 132136 w 264271"/>
                <a:gd name="connsiteY1" fmla="*/ 0 h 281587"/>
                <a:gd name="connsiteX2" fmla="*/ 264272 w 264271"/>
                <a:gd name="connsiteY2" fmla="*/ 140794 h 281587"/>
                <a:gd name="connsiteX3" fmla="*/ 132136 w 264271"/>
                <a:gd name="connsiteY3" fmla="*/ 281588 h 281587"/>
                <a:gd name="connsiteX4" fmla="*/ 0 w 264271"/>
                <a:gd name="connsiteY4" fmla="*/ 140794 h 28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71" h="281587" fill="none" extrusionOk="0">
                  <a:moveTo>
                    <a:pt x="0" y="140794"/>
                  </a:moveTo>
                  <a:cubicBezTo>
                    <a:pt x="5301" y="67466"/>
                    <a:pt x="53898" y="-6597"/>
                    <a:pt x="132136" y="0"/>
                  </a:cubicBezTo>
                  <a:cubicBezTo>
                    <a:pt x="199538" y="350"/>
                    <a:pt x="262788" y="69032"/>
                    <a:pt x="264272" y="140794"/>
                  </a:cubicBezTo>
                  <a:cubicBezTo>
                    <a:pt x="264330" y="201358"/>
                    <a:pt x="188277" y="287350"/>
                    <a:pt x="132136" y="281588"/>
                  </a:cubicBezTo>
                  <a:cubicBezTo>
                    <a:pt x="50480" y="270359"/>
                    <a:pt x="11407" y="212154"/>
                    <a:pt x="0" y="140794"/>
                  </a:cubicBezTo>
                  <a:close/>
                </a:path>
                <a:path w="264271" h="281587" stroke="0" extrusionOk="0">
                  <a:moveTo>
                    <a:pt x="0" y="140794"/>
                  </a:moveTo>
                  <a:cubicBezTo>
                    <a:pt x="-6865" y="50377"/>
                    <a:pt x="75605" y="-7334"/>
                    <a:pt x="132136" y="0"/>
                  </a:cubicBezTo>
                  <a:cubicBezTo>
                    <a:pt x="210013" y="10388"/>
                    <a:pt x="247684" y="70770"/>
                    <a:pt x="264272" y="140794"/>
                  </a:cubicBezTo>
                  <a:cubicBezTo>
                    <a:pt x="259174" y="214128"/>
                    <a:pt x="215218" y="277832"/>
                    <a:pt x="132136" y="281588"/>
                  </a:cubicBezTo>
                  <a:cubicBezTo>
                    <a:pt x="55652" y="277933"/>
                    <a:pt x="3375" y="221109"/>
                    <a:pt x="0" y="14079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1F4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solidFill>
                    <a:srgbClr val="1F4E79"/>
                  </a:solidFill>
                  <a:latin typeface="Comic Sans MS" panose="030F0702030302020204" charset="0"/>
                </a:rPr>
                <a:t>T</a:t>
              </a:r>
              <a:endParaRPr lang="zh-CN" altLang="en-US" b="1" dirty="0">
                <a:solidFill>
                  <a:srgbClr val="1F4E79"/>
                </a:solidFill>
                <a:latin typeface="Comic Sans MS" panose="030F0702030302020204" charset="0"/>
              </a:endParaRPr>
            </a:p>
          </p:txBody>
        </p:sp>
        <p:cxnSp>
          <p:nvCxnSpPr>
            <p:cNvPr id="17" name="直接箭头连接符 16"/>
            <p:cNvCxnSpPr>
              <a:stCxn id="5" idx="5"/>
              <a:endCxn id="11" idx="2"/>
            </p:cNvCxnSpPr>
            <p:nvPr/>
          </p:nvCxnSpPr>
          <p:spPr>
            <a:xfrm>
              <a:off x="1332899" y="4306367"/>
              <a:ext cx="789472" cy="469936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/>
            <p:cNvCxnSpPr>
              <a:stCxn id="5" idx="7"/>
              <a:endCxn id="12" idx="3"/>
            </p:cNvCxnSpPr>
            <p:nvPr/>
          </p:nvCxnSpPr>
          <p:spPr>
            <a:xfrm flipV="1">
              <a:off x="1332899" y="3548784"/>
              <a:ext cx="591523" cy="558470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/>
            <p:nvPr/>
          </p:nvCxnSpPr>
          <p:spPr>
            <a:xfrm>
              <a:off x="2149991" y="3457613"/>
              <a:ext cx="841967" cy="173484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>
              <a:stCxn id="13" idx="5"/>
              <a:endCxn id="14" idx="1"/>
            </p:cNvCxnSpPr>
            <p:nvPr/>
          </p:nvCxnSpPr>
          <p:spPr>
            <a:xfrm>
              <a:off x="3219208" y="3730654"/>
              <a:ext cx="241619" cy="517393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/>
            <p:cNvCxnSpPr>
              <a:stCxn id="11" idx="6"/>
              <a:endCxn id="14" idx="3"/>
            </p:cNvCxnSpPr>
            <p:nvPr/>
          </p:nvCxnSpPr>
          <p:spPr>
            <a:xfrm flipV="1">
              <a:off x="2386642" y="4447160"/>
              <a:ext cx="1074185" cy="329143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箭头连接符 33"/>
            <p:cNvCxnSpPr>
              <a:stCxn id="12" idx="4"/>
              <a:endCxn id="11" idx="0"/>
            </p:cNvCxnSpPr>
            <p:nvPr/>
          </p:nvCxnSpPr>
          <p:spPr>
            <a:xfrm>
              <a:off x="2017856" y="3590021"/>
              <a:ext cx="236651" cy="1045488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箭头连接符 36"/>
            <p:cNvCxnSpPr>
              <a:stCxn id="13" idx="4"/>
              <a:endCxn id="11" idx="7"/>
            </p:cNvCxnSpPr>
            <p:nvPr/>
          </p:nvCxnSpPr>
          <p:spPr>
            <a:xfrm flipH="1">
              <a:off x="2347940" y="3771891"/>
              <a:ext cx="777835" cy="904855"/>
            </a:xfrm>
            <a:prstGeom prst="straightConnector1">
              <a:avLst/>
            </a:prstGeom>
            <a:ln w="3810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1333641" y="3499424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10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474554" y="4433637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2</a:t>
              </a: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2370151" y="3191214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6</a:t>
              </a: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087800" y="3780380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6</a:t>
              </a: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2699938" y="4050475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3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817561" y="4517703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5</a:t>
              </a: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3345637" y="3692645"/>
              <a:ext cx="401647" cy="3733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75000"/>
                </a:lnSpc>
              </a:pPr>
              <a:r>
                <a:rPr lang="en-US" altLang="zh-CN" sz="1200" b="1" dirty="0">
                  <a:solidFill>
                    <a:srgbClr val="1F4E79"/>
                  </a:solidFill>
                  <a:latin typeface="Comic Sans MS" panose="030F0702030302020204" charset="0"/>
                  <a:ea typeface="微软雅黑" panose="020B0503020204020204" pitchFamily="34" charset="-122"/>
                </a:rPr>
                <a:t>8</a:t>
              </a:r>
            </a:p>
          </p:txBody>
        </p:sp>
      </p:grpSp>
      <p:sp>
        <p:nvSpPr>
          <p:cNvPr id="171" name="文本框 170"/>
          <p:cNvSpPr txBox="1"/>
          <p:nvPr>
            <p:custDataLst>
              <p:tags r:id="rId3"/>
            </p:custDataLst>
          </p:nvPr>
        </p:nvSpPr>
        <p:spPr>
          <a:xfrm>
            <a:off x="4274300" y="1997225"/>
            <a:ext cx="1380454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Step 1: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172" name="文本框 171"/>
          <p:cNvSpPr txBox="1"/>
          <p:nvPr>
            <p:custDataLst>
              <p:tags r:id="rId4"/>
            </p:custDataLst>
          </p:nvPr>
        </p:nvSpPr>
        <p:spPr>
          <a:xfrm>
            <a:off x="7573324" y="1985052"/>
            <a:ext cx="1380454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Step 2: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173" name="文本框 172"/>
          <p:cNvSpPr txBox="1"/>
          <p:nvPr>
            <p:custDataLst>
              <p:tags r:id="rId5"/>
            </p:custDataLst>
          </p:nvPr>
        </p:nvSpPr>
        <p:spPr>
          <a:xfrm>
            <a:off x="4259465" y="4037311"/>
            <a:ext cx="1380454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Step 3: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61448" y="3902284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h=5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536789" y="3178372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h=2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018799" y="5167621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h=1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3020709" y="3291749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h=1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3369572" y="4770765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h=0</a:t>
            </a:r>
          </a:p>
        </p:txBody>
      </p:sp>
      <p:sp>
        <p:nvSpPr>
          <p:cNvPr id="81" name="椭圆 80"/>
          <p:cNvSpPr/>
          <p:nvPr/>
        </p:nvSpPr>
        <p:spPr>
          <a:xfrm>
            <a:off x="4835374" y="3311999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S</a:t>
            </a:r>
            <a:endParaRPr lang="zh-CN" altLang="en-US" sz="1100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5850415" y="3881491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3" name="椭圆 82"/>
          <p:cNvSpPr/>
          <p:nvPr/>
        </p:nvSpPr>
        <p:spPr>
          <a:xfrm>
            <a:off x="5613764" y="2554416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4" name="椭圆 83"/>
          <p:cNvSpPr/>
          <p:nvPr/>
        </p:nvSpPr>
        <p:spPr>
          <a:xfrm>
            <a:off x="6721683" y="2736286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5" name="椭圆 84"/>
          <p:cNvSpPr/>
          <p:nvPr/>
        </p:nvSpPr>
        <p:spPr>
          <a:xfrm>
            <a:off x="7150169" y="3452792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T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cxnSp>
        <p:nvCxnSpPr>
          <p:cNvPr id="88" name="直接箭头连接符 87"/>
          <p:cNvCxnSpPr>
            <a:stCxn id="134" idx="0"/>
            <a:endCxn id="81" idx="5"/>
          </p:cNvCxnSpPr>
          <p:nvPr/>
        </p:nvCxnSpPr>
        <p:spPr>
          <a:xfrm flipH="1" flipV="1">
            <a:off x="5060943" y="3552349"/>
            <a:ext cx="752218" cy="4202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箭头连接符 89"/>
          <p:cNvCxnSpPr/>
          <p:nvPr/>
        </p:nvCxnSpPr>
        <p:spPr>
          <a:xfrm>
            <a:off x="5878035" y="2703595"/>
            <a:ext cx="841967" cy="173484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/>
          <p:cNvCxnSpPr>
            <a:stCxn id="84" idx="5"/>
            <a:endCxn id="85" idx="1"/>
          </p:cNvCxnSpPr>
          <p:nvPr/>
        </p:nvCxnSpPr>
        <p:spPr>
          <a:xfrm>
            <a:off x="6947252" y="2976636"/>
            <a:ext cx="241619" cy="517393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>
            <a:stCxn id="82" idx="6"/>
            <a:endCxn id="85" idx="3"/>
          </p:cNvCxnSpPr>
          <p:nvPr/>
        </p:nvCxnSpPr>
        <p:spPr>
          <a:xfrm flipV="1">
            <a:off x="6114686" y="3693142"/>
            <a:ext cx="1074185" cy="329143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/>
          <p:cNvCxnSpPr>
            <a:stCxn id="83" idx="4"/>
            <a:endCxn id="82" idx="0"/>
          </p:cNvCxnSpPr>
          <p:nvPr/>
        </p:nvCxnSpPr>
        <p:spPr>
          <a:xfrm>
            <a:off x="5745900" y="2836003"/>
            <a:ext cx="236651" cy="1045488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箭头连接符 96"/>
          <p:cNvCxnSpPr>
            <a:stCxn id="84" idx="4"/>
            <a:endCxn id="82" idx="7"/>
          </p:cNvCxnSpPr>
          <p:nvPr/>
        </p:nvCxnSpPr>
        <p:spPr>
          <a:xfrm flipH="1">
            <a:off x="6075984" y="3017873"/>
            <a:ext cx="777835" cy="904855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本框 98"/>
          <p:cNvSpPr txBox="1"/>
          <p:nvPr/>
        </p:nvSpPr>
        <p:spPr>
          <a:xfrm>
            <a:off x="5202598" y="3679619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6098195" y="2437196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sp>
        <p:nvSpPr>
          <p:cNvPr id="102" name="文本框 101"/>
          <p:cNvSpPr txBox="1"/>
          <p:nvPr/>
        </p:nvSpPr>
        <p:spPr>
          <a:xfrm>
            <a:off x="5815844" y="3026362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6427982" y="3296457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04" name="文本框 103"/>
          <p:cNvSpPr txBox="1"/>
          <p:nvPr/>
        </p:nvSpPr>
        <p:spPr>
          <a:xfrm>
            <a:off x="6545605" y="3763685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5</a:t>
            </a:r>
          </a:p>
        </p:txBody>
      </p:sp>
      <p:sp>
        <p:nvSpPr>
          <p:cNvPr id="129" name="文本框 128"/>
          <p:cNvSpPr txBox="1"/>
          <p:nvPr/>
        </p:nvSpPr>
        <p:spPr>
          <a:xfrm>
            <a:off x="7073681" y="2938627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8</a:t>
            </a:r>
          </a:p>
        </p:txBody>
      </p:sp>
      <p:sp>
        <p:nvSpPr>
          <p:cNvPr id="130" name="文本框 129"/>
          <p:cNvSpPr txBox="1"/>
          <p:nvPr/>
        </p:nvSpPr>
        <p:spPr>
          <a:xfrm>
            <a:off x="4351289" y="3095768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e=-12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h=5</a:t>
            </a:r>
          </a:p>
        </p:txBody>
      </p:sp>
      <p:sp>
        <p:nvSpPr>
          <p:cNvPr id="131" name="文本框 130"/>
          <p:cNvSpPr txBox="1"/>
          <p:nvPr/>
        </p:nvSpPr>
        <p:spPr>
          <a:xfrm>
            <a:off x="5202598" y="2361195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e=10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h=2</a:t>
            </a:r>
          </a:p>
        </p:txBody>
      </p:sp>
      <p:sp>
        <p:nvSpPr>
          <p:cNvPr id="134" name="文本框 133"/>
          <p:cNvSpPr txBox="1"/>
          <p:nvPr/>
        </p:nvSpPr>
        <p:spPr>
          <a:xfrm>
            <a:off x="5463254" y="3972648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e=2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h=1</a:t>
            </a:r>
          </a:p>
        </p:txBody>
      </p:sp>
      <p:sp>
        <p:nvSpPr>
          <p:cNvPr id="135" name="文本框 134"/>
          <p:cNvSpPr txBox="1"/>
          <p:nvPr/>
        </p:nvSpPr>
        <p:spPr>
          <a:xfrm>
            <a:off x="6791959" y="2336684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h=1</a:t>
            </a:r>
          </a:p>
        </p:txBody>
      </p:sp>
      <p:sp>
        <p:nvSpPr>
          <p:cNvPr id="145" name="文本框 144"/>
          <p:cNvSpPr txBox="1"/>
          <p:nvPr/>
        </p:nvSpPr>
        <p:spPr>
          <a:xfrm>
            <a:off x="7047237" y="3681996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h=0</a:t>
            </a:r>
          </a:p>
        </p:txBody>
      </p:sp>
      <p:cxnSp>
        <p:nvCxnSpPr>
          <p:cNvPr id="152" name="直接箭头连接符 151"/>
          <p:cNvCxnSpPr>
            <a:endCxn id="130" idx="3"/>
          </p:cNvCxnSpPr>
          <p:nvPr/>
        </p:nvCxnSpPr>
        <p:spPr>
          <a:xfrm flipH="1">
            <a:off x="5051102" y="2760521"/>
            <a:ext cx="607071" cy="5660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文本框 177"/>
          <p:cNvSpPr txBox="1"/>
          <p:nvPr/>
        </p:nvSpPr>
        <p:spPr>
          <a:xfrm>
            <a:off x="5121046" y="2700250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10</a:t>
            </a:r>
          </a:p>
        </p:txBody>
      </p:sp>
      <p:sp>
        <p:nvSpPr>
          <p:cNvPr id="180" name="椭圆 179"/>
          <p:cNvSpPr/>
          <p:nvPr/>
        </p:nvSpPr>
        <p:spPr>
          <a:xfrm>
            <a:off x="8161022" y="3331416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S</a:t>
            </a:r>
            <a:endParaRPr lang="zh-CN" altLang="en-US" sz="1100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181" name="椭圆 180"/>
          <p:cNvSpPr/>
          <p:nvPr/>
        </p:nvSpPr>
        <p:spPr>
          <a:xfrm>
            <a:off x="9176063" y="3900908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2" name="椭圆 181"/>
          <p:cNvSpPr/>
          <p:nvPr/>
        </p:nvSpPr>
        <p:spPr>
          <a:xfrm>
            <a:off x="8939412" y="2573833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3" name="椭圆 182"/>
          <p:cNvSpPr/>
          <p:nvPr/>
        </p:nvSpPr>
        <p:spPr>
          <a:xfrm>
            <a:off x="10047331" y="2755703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4" name="椭圆 183"/>
          <p:cNvSpPr/>
          <p:nvPr/>
        </p:nvSpPr>
        <p:spPr>
          <a:xfrm>
            <a:off x="10475817" y="3472209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T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cxnSp>
        <p:nvCxnSpPr>
          <p:cNvPr id="185" name="直接箭头连接符 184"/>
          <p:cNvCxnSpPr>
            <a:stCxn id="198" idx="0"/>
            <a:endCxn id="180" idx="5"/>
          </p:cNvCxnSpPr>
          <p:nvPr/>
        </p:nvCxnSpPr>
        <p:spPr>
          <a:xfrm flipH="1" flipV="1">
            <a:off x="8386591" y="3571766"/>
            <a:ext cx="752218" cy="4202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接箭头连接符 185"/>
          <p:cNvCxnSpPr>
            <a:stCxn id="183" idx="2"/>
          </p:cNvCxnSpPr>
          <p:nvPr/>
        </p:nvCxnSpPr>
        <p:spPr>
          <a:xfrm flipH="1" flipV="1">
            <a:off x="9176063" y="2740144"/>
            <a:ext cx="871268" cy="1563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接箭头连接符 186"/>
          <p:cNvCxnSpPr>
            <a:endCxn id="184" idx="0"/>
          </p:cNvCxnSpPr>
          <p:nvPr/>
        </p:nvCxnSpPr>
        <p:spPr>
          <a:xfrm>
            <a:off x="10294146" y="2958044"/>
            <a:ext cx="313807" cy="514165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直接箭头连接符 187"/>
          <p:cNvCxnSpPr/>
          <p:nvPr/>
        </p:nvCxnSpPr>
        <p:spPr>
          <a:xfrm flipV="1">
            <a:off x="9425589" y="3717045"/>
            <a:ext cx="1104978" cy="367606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接箭头连接符 188"/>
          <p:cNvCxnSpPr>
            <a:endCxn id="181" idx="0"/>
          </p:cNvCxnSpPr>
          <p:nvPr/>
        </p:nvCxnSpPr>
        <p:spPr>
          <a:xfrm>
            <a:off x="9121851" y="2862899"/>
            <a:ext cx="186348" cy="1038009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直接箭头连接符 189"/>
          <p:cNvCxnSpPr>
            <a:stCxn id="183" idx="4"/>
            <a:endCxn id="181" idx="7"/>
          </p:cNvCxnSpPr>
          <p:nvPr/>
        </p:nvCxnSpPr>
        <p:spPr>
          <a:xfrm flipH="1">
            <a:off x="9401632" y="3037290"/>
            <a:ext cx="777835" cy="904855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文本框 190"/>
          <p:cNvSpPr txBox="1"/>
          <p:nvPr/>
        </p:nvSpPr>
        <p:spPr>
          <a:xfrm>
            <a:off x="8528246" y="3699036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192" name="文本框 191"/>
          <p:cNvSpPr txBox="1"/>
          <p:nvPr/>
        </p:nvSpPr>
        <p:spPr>
          <a:xfrm>
            <a:off x="9485530" y="2470303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sp>
        <p:nvSpPr>
          <p:cNvPr id="193" name="文本框 192"/>
          <p:cNvSpPr txBox="1"/>
          <p:nvPr/>
        </p:nvSpPr>
        <p:spPr>
          <a:xfrm>
            <a:off x="9141492" y="3045779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sp>
        <p:nvSpPr>
          <p:cNvPr id="194" name="文本框 193"/>
          <p:cNvSpPr txBox="1"/>
          <p:nvPr/>
        </p:nvSpPr>
        <p:spPr>
          <a:xfrm>
            <a:off x="9753630" y="3315874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95" name="文本框 194"/>
          <p:cNvSpPr txBox="1"/>
          <p:nvPr/>
        </p:nvSpPr>
        <p:spPr>
          <a:xfrm>
            <a:off x="9871253" y="3783102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96" name="文本框 195"/>
          <p:cNvSpPr txBox="1"/>
          <p:nvPr/>
        </p:nvSpPr>
        <p:spPr>
          <a:xfrm>
            <a:off x="10429592" y="2917618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197" name="文本框 196"/>
          <p:cNvSpPr txBox="1"/>
          <p:nvPr/>
        </p:nvSpPr>
        <p:spPr>
          <a:xfrm>
            <a:off x="8528246" y="2380612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e=4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h=2</a:t>
            </a:r>
          </a:p>
        </p:txBody>
      </p:sp>
      <p:sp>
        <p:nvSpPr>
          <p:cNvPr id="198" name="文本框 197"/>
          <p:cNvSpPr txBox="1"/>
          <p:nvPr/>
        </p:nvSpPr>
        <p:spPr>
          <a:xfrm>
            <a:off x="8788902" y="3992065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h=1</a:t>
            </a:r>
          </a:p>
        </p:txBody>
      </p:sp>
      <p:sp>
        <p:nvSpPr>
          <p:cNvPr id="199" name="文本框 198"/>
          <p:cNvSpPr txBox="1"/>
          <p:nvPr/>
        </p:nvSpPr>
        <p:spPr>
          <a:xfrm>
            <a:off x="10130498" y="2279077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h=1</a:t>
            </a:r>
          </a:p>
        </p:txBody>
      </p:sp>
      <p:sp>
        <p:nvSpPr>
          <p:cNvPr id="200" name="文本框 199"/>
          <p:cNvSpPr txBox="1"/>
          <p:nvPr/>
        </p:nvSpPr>
        <p:spPr>
          <a:xfrm>
            <a:off x="10372885" y="3701413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e=8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h=0</a:t>
            </a:r>
          </a:p>
        </p:txBody>
      </p:sp>
      <p:cxnSp>
        <p:nvCxnSpPr>
          <p:cNvPr id="201" name="直接箭头连接符 200"/>
          <p:cNvCxnSpPr/>
          <p:nvPr/>
        </p:nvCxnSpPr>
        <p:spPr>
          <a:xfrm flipH="1">
            <a:off x="8376750" y="2779938"/>
            <a:ext cx="607071" cy="5660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文本框 201"/>
          <p:cNvSpPr txBox="1"/>
          <p:nvPr/>
        </p:nvSpPr>
        <p:spPr>
          <a:xfrm>
            <a:off x="8446694" y="2719667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10</a:t>
            </a:r>
          </a:p>
        </p:txBody>
      </p:sp>
      <p:sp>
        <p:nvSpPr>
          <p:cNvPr id="203" name="文本框 202"/>
          <p:cNvSpPr txBox="1"/>
          <p:nvPr/>
        </p:nvSpPr>
        <p:spPr>
          <a:xfrm>
            <a:off x="7684586" y="3120756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e=-12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h=5</a:t>
            </a:r>
          </a:p>
        </p:txBody>
      </p:sp>
      <p:cxnSp>
        <p:nvCxnSpPr>
          <p:cNvPr id="210" name="直接箭头连接符 209"/>
          <p:cNvCxnSpPr/>
          <p:nvPr/>
        </p:nvCxnSpPr>
        <p:spPr>
          <a:xfrm flipH="1" flipV="1">
            <a:off x="10229520" y="3015476"/>
            <a:ext cx="277755" cy="4567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文本框 216"/>
          <p:cNvSpPr txBox="1"/>
          <p:nvPr/>
        </p:nvSpPr>
        <p:spPr>
          <a:xfrm>
            <a:off x="10179466" y="3109771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cxnSp>
        <p:nvCxnSpPr>
          <p:cNvPr id="219" name="直接箭头连接符 218"/>
          <p:cNvCxnSpPr/>
          <p:nvPr/>
        </p:nvCxnSpPr>
        <p:spPr>
          <a:xfrm flipH="1">
            <a:off x="9425589" y="3669626"/>
            <a:ext cx="1025460" cy="3497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文本框 221"/>
          <p:cNvSpPr txBox="1"/>
          <p:nvPr/>
        </p:nvSpPr>
        <p:spPr>
          <a:xfrm>
            <a:off x="9898116" y="3476613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225" name="任意多边形: 形状 224"/>
          <p:cNvSpPr/>
          <p:nvPr/>
        </p:nvSpPr>
        <p:spPr>
          <a:xfrm>
            <a:off x="4560564" y="2409802"/>
            <a:ext cx="859536" cy="725424"/>
          </a:xfrm>
          <a:custGeom>
            <a:avLst/>
            <a:gdLst>
              <a:gd name="connsiteX0" fmla="*/ 0 w 859536"/>
              <a:gd name="connsiteY0" fmla="*/ 725424 h 725424"/>
              <a:gd name="connsiteX1" fmla="*/ 432816 w 859536"/>
              <a:gd name="connsiteY1" fmla="*/ 249936 h 725424"/>
              <a:gd name="connsiteX2" fmla="*/ 859536 w 859536"/>
              <a:gd name="connsiteY2" fmla="*/ 0 h 725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9536" h="725424" extrusionOk="0">
                <a:moveTo>
                  <a:pt x="0" y="725424"/>
                </a:moveTo>
                <a:cubicBezTo>
                  <a:pt x="172868" y="562452"/>
                  <a:pt x="266882" y="388935"/>
                  <a:pt x="432816" y="249936"/>
                </a:cubicBezTo>
                <a:cubicBezTo>
                  <a:pt x="574587" y="133863"/>
                  <a:pt x="717745" y="55933"/>
                  <a:pt x="859536" y="0"/>
                </a:cubicBezTo>
              </a:path>
            </a:pathLst>
          </a:custGeom>
          <a:noFill/>
          <a:ln w="254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任意多边形: 形状 225"/>
          <p:cNvSpPr/>
          <p:nvPr/>
        </p:nvSpPr>
        <p:spPr>
          <a:xfrm flipV="1">
            <a:off x="4619007" y="3541791"/>
            <a:ext cx="903686" cy="601870"/>
          </a:xfrm>
          <a:custGeom>
            <a:avLst/>
            <a:gdLst>
              <a:gd name="connsiteX0" fmla="*/ 0 w 903686"/>
              <a:gd name="connsiteY0" fmla="*/ 601870 h 601870"/>
              <a:gd name="connsiteX1" fmla="*/ 455047 w 903686"/>
              <a:gd name="connsiteY1" fmla="*/ 207366 h 601870"/>
              <a:gd name="connsiteX2" fmla="*/ 903686 w 903686"/>
              <a:gd name="connsiteY2" fmla="*/ 0 h 60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03686" h="601870" extrusionOk="0">
                <a:moveTo>
                  <a:pt x="0" y="601870"/>
                </a:moveTo>
                <a:cubicBezTo>
                  <a:pt x="162091" y="439974"/>
                  <a:pt x="311597" y="294680"/>
                  <a:pt x="455047" y="207366"/>
                </a:cubicBezTo>
                <a:cubicBezTo>
                  <a:pt x="619194" y="113994"/>
                  <a:pt x="772260" y="41405"/>
                  <a:pt x="903686" y="0"/>
                </a:cubicBezTo>
              </a:path>
            </a:pathLst>
          </a:custGeom>
          <a:noFill/>
          <a:ln w="254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任意多边形: 形状 228"/>
          <p:cNvSpPr/>
          <p:nvPr/>
        </p:nvSpPr>
        <p:spPr>
          <a:xfrm>
            <a:off x="9192768" y="2482724"/>
            <a:ext cx="1658112" cy="1042416"/>
          </a:xfrm>
          <a:custGeom>
            <a:avLst/>
            <a:gdLst>
              <a:gd name="connsiteX0" fmla="*/ 0 w 1658112"/>
              <a:gd name="connsiteY0" fmla="*/ 0 h 1042416"/>
              <a:gd name="connsiteX1" fmla="*/ 1072896 w 1658112"/>
              <a:gd name="connsiteY1" fmla="*/ 201168 h 1042416"/>
              <a:gd name="connsiteX2" fmla="*/ 1658112 w 1658112"/>
              <a:gd name="connsiteY2" fmla="*/ 1042416 h 1042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8112" h="1042416" extrusionOk="0">
                <a:moveTo>
                  <a:pt x="0" y="0"/>
                </a:moveTo>
                <a:cubicBezTo>
                  <a:pt x="435992" y="61605"/>
                  <a:pt x="821212" y="101738"/>
                  <a:pt x="1072896" y="201168"/>
                </a:cubicBezTo>
                <a:cubicBezTo>
                  <a:pt x="1327693" y="355022"/>
                  <a:pt x="1573271" y="707466"/>
                  <a:pt x="1658112" y="1042416"/>
                </a:cubicBezTo>
              </a:path>
            </a:pathLst>
          </a:custGeom>
          <a:noFill/>
          <a:ln w="254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任意多边形: 形状 229"/>
          <p:cNvSpPr/>
          <p:nvPr/>
        </p:nvSpPr>
        <p:spPr>
          <a:xfrm flipV="1">
            <a:off x="9180940" y="3761113"/>
            <a:ext cx="1717488" cy="506454"/>
          </a:xfrm>
          <a:custGeom>
            <a:avLst/>
            <a:gdLst>
              <a:gd name="connsiteX0" fmla="*/ 0 w 1717488"/>
              <a:gd name="connsiteY0" fmla="*/ 0 h 506454"/>
              <a:gd name="connsiteX1" fmla="*/ 1111315 w 1717488"/>
              <a:gd name="connsiteY1" fmla="*/ 97736 h 506454"/>
              <a:gd name="connsiteX2" fmla="*/ 1717488 w 1717488"/>
              <a:gd name="connsiteY2" fmla="*/ 506454 h 506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17488" h="506454" extrusionOk="0">
                <a:moveTo>
                  <a:pt x="0" y="0"/>
                </a:moveTo>
                <a:cubicBezTo>
                  <a:pt x="374522" y="3605"/>
                  <a:pt x="778946" y="43485"/>
                  <a:pt x="1111315" y="97736"/>
                </a:cubicBezTo>
                <a:cubicBezTo>
                  <a:pt x="1390969" y="156918"/>
                  <a:pt x="1559433" y="339019"/>
                  <a:pt x="1717488" y="506454"/>
                </a:cubicBezTo>
              </a:path>
            </a:pathLst>
          </a:custGeom>
          <a:noFill/>
          <a:ln w="254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任意多边形: 形状 231"/>
          <p:cNvSpPr/>
          <p:nvPr/>
        </p:nvSpPr>
        <p:spPr>
          <a:xfrm rot="20936229">
            <a:off x="5971288" y="4774469"/>
            <a:ext cx="1054608" cy="902847"/>
          </a:xfrm>
          <a:custGeom>
            <a:avLst/>
            <a:gdLst>
              <a:gd name="connsiteX0" fmla="*/ 0 w 1054608"/>
              <a:gd name="connsiteY0" fmla="*/ 0 h 902847"/>
              <a:gd name="connsiteX1" fmla="*/ 249936 w 1054608"/>
              <a:gd name="connsiteY1" fmla="*/ 786384 h 902847"/>
              <a:gd name="connsiteX2" fmla="*/ 1054608 w 1054608"/>
              <a:gd name="connsiteY2" fmla="*/ 883920 h 902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4608" h="902847" extrusionOk="0">
                <a:moveTo>
                  <a:pt x="0" y="0"/>
                </a:moveTo>
                <a:cubicBezTo>
                  <a:pt x="76501" y="291722"/>
                  <a:pt x="55382" y="642673"/>
                  <a:pt x="249936" y="786384"/>
                </a:cubicBezTo>
                <a:cubicBezTo>
                  <a:pt x="415648" y="956894"/>
                  <a:pt x="732115" y="904850"/>
                  <a:pt x="1054608" y="883920"/>
                </a:cubicBezTo>
              </a:path>
            </a:pathLst>
          </a:custGeom>
          <a:noFill/>
          <a:ln w="254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0" name="椭圆 269"/>
          <p:cNvSpPr/>
          <p:nvPr/>
        </p:nvSpPr>
        <p:spPr>
          <a:xfrm>
            <a:off x="4837738" y="5319609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S</a:t>
            </a:r>
            <a:endParaRPr lang="zh-CN" altLang="en-US" sz="1100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271" name="椭圆 270"/>
          <p:cNvSpPr/>
          <p:nvPr/>
        </p:nvSpPr>
        <p:spPr>
          <a:xfrm>
            <a:off x="5852779" y="5889101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2" name="椭圆 271"/>
          <p:cNvSpPr/>
          <p:nvPr/>
        </p:nvSpPr>
        <p:spPr>
          <a:xfrm>
            <a:off x="5616128" y="4562026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3" name="椭圆 272"/>
          <p:cNvSpPr/>
          <p:nvPr/>
        </p:nvSpPr>
        <p:spPr>
          <a:xfrm>
            <a:off x="6724047" y="4743896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4" name="椭圆 273"/>
          <p:cNvSpPr/>
          <p:nvPr/>
        </p:nvSpPr>
        <p:spPr>
          <a:xfrm>
            <a:off x="7152533" y="5460402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T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cxnSp>
        <p:nvCxnSpPr>
          <p:cNvPr id="275" name="直接箭头连接符 274"/>
          <p:cNvCxnSpPr>
            <a:stCxn id="288" idx="0"/>
            <a:endCxn id="270" idx="5"/>
          </p:cNvCxnSpPr>
          <p:nvPr/>
        </p:nvCxnSpPr>
        <p:spPr>
          <a:xfrm flipH="1" flipV="1">
            <a:off x="5063307" y="5559959"/>
            <a:ext cx="752218" cy="4202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直接箭头连接符 275"/>
          <p:cNvCxnSpPr>
            <a:stCxn id="273" idx="2"/>
          </p:cNvCxnSpPr>
          <p:nvPr/>
        </p:nvCxnSpPr>
        <p:spPr>
          <a:xfrm flipH="1" flipV="1">
            <a:off x="5852779" y="4728337"/>
            <a:ext cx="871268" cy="1563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直接箭头连接符 276"/>
          <p:cNvCxnSpPr>
            <a:endCxn id="274" idx="0"/>
          </p:cNvCxnSpPr>
          <p:nvPr/>
        </p:nvCxnSpPr>
        <p:spPr>
          <a:xfrm>
            <a:off x="6970862" y="4946237"/>
            <a:ext cx="313807" cy="514165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直接箭头连接符 278"/>
          <p:cNvCxnSpPr>
            <a:endCxn id="271" idx="0"/>
          </p:cNvCxnSpPr>
          <p:nvPr/>
        </p:nvCxnSpPr>
        <p:spPr>
          <a:xfrm>
            <a:off x="5798567" y="4851092"/>
            <a:ext cx="186348" cy="1038009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直接箭头连接符 279"/>
          <p:cNvCxnSpPr>
            <a:stCxn id="273" idx="4"/>
            <a:endCxn id="271" idx="7"/>
          </p:cNvCxnSpPr>
          <p:nvPr/>
        </p:nvCxnSpPr>
        <p:spPr>
          <a:xfrm flipH="1">
            <a:off x="6078348" y="5025483"/>
            <a:ext cx="777835" cy="904855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1" name="文本框 280"/>
          <p:cNvSpPr txBox="1"/>
          <p:nvPr/>
        </p:nvSpPr>
        <p:spPr>
          <a:xfrm>
            <a:off x="5204962" y="5687229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282" name="文本框 281"/>
          <p:cNvSpPr txBox="1"/>
          <p:nvPr/>
        </p:nvSpPr>
        <p:spPr>
          <a:xfrm>
            <a:off x="6162246" y="4458496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sp>
        <p:nvSpPr>
          <p:cNvPr id="283" name="文本框 282"/>
          <p:cNvSpPr txBox="1"/>
          <p:nvPr/>
        </p:nvSpPr>
        <p:spPr>
          <a:xfrm>
            <a:off x="5818208" y="5033972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284" name="文本框 283"/>
          <p:cNvSpPr txBox="1"/>
          <p:nvPr/>
        </p:nvSpPr>
        <p:spPr>
          <a:xfrm>
            <a:off x="6430346" y="5304067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286" name="文本框 285"/>
          <p:cNvSpPr txBox="1"/>
          <p:nvPr/>
        </p:nvSpPr>
        <p:spPr>
          <a:xfrm>
            <a:off x="7106308" y="4905811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287" name="文本框 286"/>
          <p:cNvSpPr txBox="1"/>
          <p:nvPr/>
        </p:nvSpPr>
        <p:spPr>
          <a:xfrm>
            <a:off x="5204962" y="4368805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e=1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h=2</a:t>
            </a:r>
          </a:p>
        </p:txBody>
      </p:sp>
      <p:sp>
        <p:nvSpPr>
          <p:cNvPr id="288" name="文本框 287"/>
          <p:cNvSpPr txBox="1"/>
          <p:nvPr/>
        </p:nvSpPr>
        <p:spPr>
          <a:xfrm>
            <a:off x="5465618" y="5980258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h=1</a:t>
            </a:r>
          </a:p>
        </p:txBody>
      </p:sp>
      <p:sp>
        <p:nvSpPr>
          <p:cNvPr id="289" name="文本框 288"/>
          <p:cNvSpPr txBox="1"/>
          <p:nvPr/>
        </p:nvSpPr>
        <p:spPr>
          <a:xfrm>
            <a:off x="6804828" y="4343640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h=1</a:t>
            </a:r>
          </a:p>
        </p:txBody>
      </p:sp>
      <p:sp>
        <p:nvSpPr>
          <p:cNvPr id="290" name="文本框 289"/>
          <p:cNvSpPr txBox="1"/>
          <p:nvPr/>
        </p:nvSpPr>
        <p:spPr>
          <a:xfrm>
            <a:off x="7049601" y="5689606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e=11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h=0</a:t>
            </a:r>
          </a:p>
        </p:txBody>
      </p:sp>
      <p:cxnSp>
        <p:nvCxnSpPr>
          <p:cNvPr id="291" name="直接箭头连接符 290"/>
          <p:cNvCxnSpPr/>
          <p:nvPr/>
        </p:nvCxnSpPr>
        <p:spPr>
          <a:xfrm flipH="1">
            <a:off x="5053466" y="4768131"/>
            <a:ext cx="607071" cy="5660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2" name="文本框 291"/>
          <p:cNvSpPr txBox="1"/>
          <p:nvPr/>
        </p:nvSpPr>
        <p:spPr>
          <a:xfrm>
            <a:off x="5123410" y="4707860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10</a:t>
            </a:r>
          </a:p>
        </p:txBody>
      </p:sp>
      <p:sp>
        <p:nvSpPr>
          <p:cNvPr id="293" name="文本框 292"/>
          <p:cNvSpPr txBox="1"/>
          <p:nvPr/>
        </p:nvSpPr>
        <p:spPr>
          <a:xfrm>
            <a:off x="4361302" y="5108949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e=-12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h=5</a:t>
            </a:r>
          </a:p>
        </p:txBody>
      </p:sp>
      <p:cxnSp>
        <p:nvCxnSpPr>
          <p:cNvPr id="294" name="直接箭头连接符 293"/>
          <p:cNvCxnSpPr/>
          <p:nvPr/>
        </p:nvCxnSpPr>
        <p:spPr>
          <a:xfrm flipH="1" flipV="1">
            <a:off x="6906236" y="5003669"/>
            <a:ext cx="277755" cy="4567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5" name="文本框 294"/>
          <p:cNvSpPr txBox="1"/>
          <p:nvPr/>
        </p:nvSpPr>
        <p:spPr>
          <a:xfrm>
            <a:off x="6856182" y="5097964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cxnSp>
        <p:nvCxnSpPr>
          <p:cNvPr id="296" name="直接箭头连接符 295"/>
          <p:cNvCxnSpPr/>
          <p:nvPr/>
        </p:nvCxnSpPr>
        <p:spPr>
          <a:xfrm flipH="1">
            <a:off x="6102305" y="5657819"/>
            <a:ext cx="1025460" cy="3497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7" name="文本框 296"/>
          <p:cNvSpPr txBox="1"/>
          <p:nvPr/>
        </p:nvSpPr>
        <p:spPr>
          <a:xfrm>
            <a:off x="6503551" y="5515729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5</a:t>
            </a:r>
          </a:p>
        </p:txBody>
      </p:sp>
      <p:cxnSp>
        <p:nvCxnSpPr>
          <p:cNvPr id="300" name="直接箭头连接符 299"/>
          <p:cNvCxnSpPr/>
          <p:nvPr/>
        </p:nvCxnSpPr>
        <p:spPr>
          <a:xfrm flipH="1" flipV="1">
            <a:off x="5718223" y="4827016"/>
            <a:ext cx="170424" cy="10421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4" name="文本框 303"/>
          <p:cNvSpPr txBox="1"/>
          <p:nvPr/>
        </p:nvSpPr>
        <p:spPr>
          <a:xfrm>
            <a:off x="5558141" y="5146284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305" name="文本框 304"/>
          <p:cNvSpPr txBox="1"/>
          <p:nvPr>
            <p:custDataLst>
              <p:tags r:id="rId6"/>
            </p:custDataLst>
          </p:nvPr>
        </p:nvSpPr>
        <p:spPr>
          <a:xfrm>
            <a:off x="7558958" y="4044299"/>
            <a:ext cx="1380454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Step 4: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307" name="椭圆 306"/>
          <p:cNvSpPr/>
          <p:nvPr/>
        </p:nvSpPr>
        <p:spPr>
          <a:xfrm>
            <a:off x="7914389" y="5349045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S</a:t>
            </a:r>
            <a:endParaRPr lang="zh-CN" altLang="en-US" sz="1100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308" name="椭圆 307"/>
          <p:cNvSpPr/>
          <p:nvPr/>
        </p:nvSpPr>
        <p:spPr>
          <a:xfrm>
            <a:off x="8929430" y="5918537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9" name="椭圆 308"/>
          <p:cNvSpPr/>
          <p:nvPr/>
        </p:nvSpPr>
        <p:spPr>
          <a:xfrm>
            <a:off x="8692779" y="4591462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0" name="椭圆 309"/>
          <p:cNvSpPr/>
          <p:nvPr/>
        </p:nvSpPr>
        <p:spPr>
          <a:xfrm>
            <a:off x="9800698" y="4773332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1" name="椭圆 310"/>
          <p:cNvSpPr/>
          <p:nvPr/>
        </p:nvSpPr>
        <p:spPr>
          <a:xfrm>
            <a:off x="10229184" y="5489838"/>
            <a:ext cx="264271" cy="281587"/>
          </a:xfrm>
          <a:custGeom>
            <a:avLst/>
            <a:gdLst>
              <a:gd name="connsiteX0" fmla="*/ 0 w 264271"/>
              <a:gd name="connsiteY0" fmla="*/ 140794 h 281587"/>
              <a:gd name="connsiteX1" fmla="*/ 132136 w 264271"/>
              <a:gd name="connsiteY1" fmla="*/ 0 h 281587"/>
              <a:gd name="connsiteX2" fmla="*/ 264272 w 264271"/>
              <a:gd name="connsiteY2" fmla="*/ 140794 h 281587"/>
              <a:gd name="connsiteX3" fmla="*/ 132136 w 264271"/>
              <a:gd name="connsiteY3" fmla="*/ 281588 h 281587"/>
              <a:gd name="connsiteX4" fmla="*/ 0 w 264271"/>
              <a:gd name="connsiteY4" fmla="*/ 140794 h 28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71" h="281587" fill="none" extrusionOk="0">
                <a:moveTo>
                  <a:pt x="0" y="140794"/>
                </a:moveTo>
                <a:cubicBezTo>
                  <a:pt x="5301" y="67466"/>
                  <a:pt x="53898" y="-6597"/>
                  <a:pt x="132136" y="0"/>
                </a:cubicBezTo>
                <a:cubicBezTo>
                  <a:pt x="199538" y="350"/>
                  <a:pt x="262788" y="69032"/>
                  <a:pt x="264272" y="140794"/>
                </a:cubicBezTo>
                <a:cubicBezTo>
                  <a:pt x="264330" y="201358"/>
                  <a:pt x="188277" y="287350"/>
                  <a:pt x="132136" y="281588"/>
                </a:cubicBezTo>
                <a:cubicBezTo>
                  <a:pt x="50480" y="270359"/>
                  <a:pt x="11407" y="212154"/>
                  <a:pt x="0" y="140794"/>
                </a:cubicBezTo>
                <a:close/>
              </a:path>
              <a:path w="264271" h="281587" stroke="0" extrusionOk="0">
                <a:moveTo>
                  <a:pt x="0" y="140794"/>
                </a:moveTo>
                <a:cubicBezTo>
                  <a:pt x="-6865" y="50377"/>
                  <a:pt x="75605" y="-7334"/>
                  <a:pt x="132136" y="0"/>
                </a:cubicBezTo>
                <a:cubicBezTo>
                  <a:pt x="210013" y="10388"/>
                  <a:pt x="247684" y="70770"/>
                  <a:pt x="264272" y="140794"/>
                </a:cubicBezTo>
                <a:cubicBezTo>
                  <a:pt x="259174" y="214128"/>
                  <a:pt x="215218" y="277832"/>
                  <a:pt x="132136" y="281588"/>
                </a:cubicBezTo>
                <a:cubicBezTo>
                  <a:pt x="55652" y="277933"/>
                  <a:pt x="3375" y="221109"/>
                  <a:pt x="0" y="14079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1F4E79"/>
                </a:solidFill>
                <a:latin typeface="Comic Sans MS" panose="030F0702030302020204" charset="0"/>
              </a:rPr>
              <a:t>T</a:t>
            </a:r>
            <a:endParaRPr lang="zh-CN" altLang="en-US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cxnSp>
        <p:nvCxnSpPr>
          <p:cNvPr id="312" name="直接箭头连接符 311"/>
          <p:cNvCxnSpPr>
            <a:stCxn id="323" idx="0"/>
            <a:endCxn id="307" idx="5"/>
          </p:cNvCxnSpPr>
          <p:nvPr/>
        </p:nvCxnSpPr>
        <p:spPr>
          <a:xfrm flipH="1" flipV="1">
            <a:off x="8139958" y="5589395"/>
            <a:ext cx="752218" cy="4202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直接箭头连接符 312"/>
          <p:cNvCxnSpPr>
            <a:stCxn id="310" idx="2"/>
          </p:cNvCxnSpPr>
          <p:nvPr/>
        </p:nvCxnSpPr>
        <p:spPr>
          <a:xfrm flipH="1" flipV="1">
            <a:off x="8929430" y="4757773"/>
            <a:ext cx="871268" cy="1563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直接箭头连接符 313"/>
          <p:cNvCxnSpPr>
            <a:endCxn id="311" idx="0"/>
          </p:cNvCxnSpPr>
          <p:nvPr/>
        </p:nvCxnSpPr>
        <p:spPr>
          <a:xfrm>
            <a:off x="10047513" y="4975673"/>
            <a:ext cx="313807" cy="514165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直接箭头连接符 314"/>
          <p:cNvCxnSpPr>
            <a:endCxn id="308" idx="0"/>
          </p:cNvCxnSpPr>
          <p:nvPr/>
        </p:nvCxnSpPr>
        <p:spPr>
          <a:xfrm>
            <a:off x="8875218" y="4880528"/>
            <a:ext cx="186348" cy="1038009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直接箭头连接符 315"/>
          <p:cNvCxnSpPr>
            <a:stCxn id="310" idx="4"/>
            <a:endCxn id="308" idx="7"/>
          </p:cNvCxnSpPr>
          <p:nvPr/>
        </p:nvCxnSpPr>
        <p:spPr>
          <a:xfrm flipH="1">
            <a:off x="9154999" y="5054919"/>
            <a:ext cx="777835" cy="904855"/>
          </a:xfrm>
          <a:prstGeom prst="straightConnector1">
            <a:avLst/>
          </a:prstGeom>
          <a:ln w="38100"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文本框 316"/>
          <p:cNvSpPr txBox="1"/>
          <p:nvPr/>
        </p:nvSpPr>
        <p:spPr>
          <a:xfrm>
            <a:off x="8317321" y="5625043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</a:t>
            </a:r>
          </a:p>
        </p:txBody>
      </p:sp>
      <p:sp>
        <p:nvSpPr>
          <p:cNvPr id="318" name="文本框 317"/>
          <p:cNvSpPr txBox="1"/>
          <p:nvPr/>
        </p:nvSpPr>
        <p:spPr>
          <a:xfrm>
            <a:off x="9238897" y="4487932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sp>
        <p:nvSpPr>
          <p:cNvPr id="319" name="文本框 318"/>
          <p:cNvSpPr txBox="1"/>
          <p:nvPr/>
        </p:nvSpPr>
        <p:spPr>
          <a:xfrm>
            <a:off x="8894859" y="5063408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320" name="文本框 319"/>
          <p:cNvSpPr txBox="1"/>
          <p:nvPr/>
        </p:nvSpPr>
        <p:spPr>
          <a:xfrm>
            <a:off x="9506997" y="5333503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321" name="文本框 320"/>
          <p:cNvSpPr txBox="1"/>
          <p:nvPr/>
        </p:nvSpPr>
        <p:spPr>
          <a:xfrm>
            <a:off x="10182959" y="4935247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322" name="文本框 321"/>
          <p:cNvSpPr txBox="1"/>
          <p:nvPr/>
        </p:nvSpPr>
        <p:spPr>
          <a:xfrm>
            <a:off x="8281613" y="4398241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h=7</a:t>
            </a:r>
          </a:p>
        </p:txBody>
      </p:sp>
      <p:sp>
        <p:nvSpPr>
          <p:cNvPr id="323" name="文本框 322"/>
          <p:cNvSpPr txBox="1"/>
          <p:nvPr/>
        </p:nvSpPr>
        <p:spPr>
          <a:xfrm>
            <a:off x="8542269" y="6009694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h=6</a:t>
            </a:r>
          </a:p>
        </p:txBody>
      </p:sp>
      <p:sp>
        <p:nvSpPr>
          <p:cNvPr id="324" name="文本框 323"/>
          <p:cNvSpPr txBox="1"/>
          <p:nvPr/>
        </p:nvSpPr>
        <p:spPr>
          <a:xfrm>
            <a:off x="9881479" y="4373076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e=0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h=1</a:t>
            </a:r>
          </a:p>
        </p:txBody>
      </p:sp>
      <p:sp>
        <p:nvSpPr>
          <p:cNvPr id="325" name="文本框 324"/>
          <p:cNvSpPr txBox="1"/>
          <p:nvPr/>
        </p:nvSpPr>
        <p:spPr>
          <a:xfrm>
            <a:off x="10126252" y="5719042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e=11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h=0</a:t>
            </a:r>
          </a:p>
        </p:txBody>
      </p:sp>
      <p:cxnSp>
        <p:nvCxnSpPr>
          <p:cNvPr id="326" name="直接箭头连接符 325"/>
          <p:cNvCxnSpPr/>
          <p:nvPr/>
        </p:nvCxnSpPr>
        <p:spPr>
          <a:xfrm flipH="1">
            <a:off x="8130117" y="4797567"/>
            <a:ext cx="607071" cy="5660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文本框 326"/>
          <p:cNvSpPr txBox="1"/>
          <p:nvPr/>
        </p:nvSpPr>
        <p:spPr>
          <a:xfrm>
            <a:off x="8200061" y="4737296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10</a:t>
            </a:r>
          </a:p>
        </p:txBody>
      </p:sp>
      <p:sp>
        <p:nvSpPr>
          <p:cNvPr id="328" name="文本框 327"/>
          <p:cNvSpPr txBox="1"/>
          <p:nvPr/>
        </p:nvSpPr>
        <p:spPr>
          <a:xfrm>
            <a:off x="7493732" y="5108949"/>
            <a:ext cx="699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e=-11</a:t>
            </a:r>
          </a:p>
          <a:p>
            <a:r>
              <a:rPr lang="en-US" altLang="zh-CN" sz="12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h=5</a:t>
            </a:r>
          </a:p>
        </p:txBody>
      </p:sp>
      <p:cxnSp>
        <p:nvCxnSpPr>
          <p:cNvPr id="329" name="直接箭头连接符 328"/>
          <p:cNvCxnSpPr/>
          <p:nvPr/>
        </p:nvCxnSpPr>
        <p:spPr>
          <a:xfrm flipH="1" flipV="1">
            <a:off x="9982887" y="5033105"/>
            <a:ext cx="277755" cy="4567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文本框 329"/>
          <p:cNvSpPr txBox="1"/>
          <p:nvPr/>
        </p:nvSpPr>
        <p:spPr>
          <a:xfrm>
            <a:off x="9932833" y="5127400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6</a:t>
            </a:r>
          </a:p>
        </p:txBody>
      </p:sp>
      <p:cxnSp>
        <p:nvCxnSpPr>
          <p:cNvPr id="331" name="直接箭头连接符 330"/>
          <p:cNvCxnSpPr/>
          <p:nvPr/>
        </p:nvCxnSpPr>
        <p:spPr>
          <a:xfrm flipH="1">
            <a:off x="9178956" y="5687255"/>
            <a:ext cx="1025460" cy="3497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2" name="文本框 331"/>
          <p:cNvSpPr txBox="1"/>
          <p:nvPr/>
        </p:nvSpPr>
        <p:spPr>
          <a:xfrm>
            <a:off x="9580202" y="5545165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5</a:t>
            </a:r>
          </a:p>
        </p:txBody>
      </p:sp>
      <p:cxnSp>
        <p:nvCxnSpPr>
          <p:cNvPr id="333" name="直接箭头连接符 332"/>
          <p:cNvCxnSpPr/>
          <p:nvPr/>
        </p:nvCxnSpPr>
        <p:spPr>
          <a:xfrm flipH="1" flipV="1">
            <a:off x="8794874" y="4856452"/>
            <a:ext cx="170424" cy="10421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4" name="文本框 333"/>
          <p:cNvSpPr txBox="1"/>
          <p:nvPr/>
        </p:nvSpPr>
        <p:spPr>
          <a:xfrm>
            <a:off x="8634792" y="5175720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4</a:t>
            </a:r>
          </a:p>
        </p:txBody>
      </p:sp>
      <p:sp>
        <p:nvSpPr>
          <p:cNvPr id="335" name="任意多边形: 形状 334"/>
          <p:cNvSpPr/>
          <p:nvPr/>
        </p:nvSpPr>
        <p:spPr>
          <a:xfrm>
            <a:off x="8275320" y="4927600"/>
            <a:ext cx="529037" cy="686164"/>
          </a:xfrm>
          <a:custGeom>
            <a:avLst/>
            <a:gdLst>
              <a:gd name="connsiteX0" fmla="*/ 482600 w 529037"/>
              <a:gd name="connsiteY0" fmla="*/ 0 h 686164"/>
              <a:gd name="connsiteX1" fmla="*/ 482600 w 529037"/>
              <a:gd name="connsiteY1" fmla="*/ 653486 h 686164"/>
              <a:gd name="connsiteX2" fmla="*/ 0 w 529037"/>
              <a:gd name="connsiteY2" fmla="*/ 528616 h 686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9037" h="686164" extrusionOk="0">
                <a:moveTo>
                  <a:pt x="482600" y="0"/>
                </a:moveTo>
                <a:cubicBezTo>
                  <a:pt x="504981" y="271690"/>
                  <a:pt x="541478" y="573473"/>
                  <a:pt x="482600" y="653486"/>
                </a:cubicBezTo>
                <a:cubicBezTo>
                  <a:pt x="407371" y="742685"/>
                  <a:pt x="170536" y="636073"/>
                  <a:pt x="0" y="528616"/>
                </a:cubicBezTo>
              </a:path>
            </a:pathLst>
          </a:custGeom>
          <a:noFill/>
          <a:ln w="254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6" name="直接箭头连接符 335"/>
          <p:cNvCxnSpPr/>
          <p:nvPr/>
        </p:nvCxnSpPr>
        <p:spPr>
          <a:xfrm>
            <a:off x="8181198" y="5523665"/>
            <a:ext cx="752218" cy="4202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9" name="文本框 338"/>
          <p:cNvSpPr txBox="1"/>
          <p:nvPr/>
        </p:nvSpPr>
        <p:spPr>
          <a:xfrm>
            <a:off x="8480327" y="5452317"/>
            <a:ext cx="401647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en-US" altLang="zh-CN" sz="12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</a:t>
            </a:r>
          </a:p>
        </p:txBody>
      </p:sp>
      <p:sp>
        <p:nvSpPr>
          <p:cNvPr id="340" name="文本框 339"/>
          <p:cNvSpPr txBox="1"/>
          <p:nvPr>
            <p:custDataLst>
              <p:tags r:id="rId7"/>
            </p:custDataLst>
          </p:nvPr>
        </p:nvSpPr>
        <p:spPr>
          <a:xfrm>
            <a:off x="927721" y="5719042"/>
            <a:ext cx="2777480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最大流：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11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341" name="文本框 340"/>
          <p:cNvSpPr txBox="1"/>
          <p:nvPr>
            <p:custDataLst>
              <p:tags r:id="rId8"/>
            </p:custDataLst>
          </p:nvPr>
        </p:nvSpPr>
        <p:spPr>
          <a:xfrm>
            <a:off x="1109655" y="2301452"/>
            <a:ext cx="2777480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Push-Relabel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算法：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29"/>
          <p:cNvSpPr txBox="1"/>
          <p:nvPr/>
        </p:nvSpPr>
        <p:spPr bwMode="auto">
          <a:xfrm>
            <a:off x="3522703" y="2437343"/>
            <a:ext cx="5146595" cy="1600434"/>
          </a:xfrm>
          <a:prstGeom prst="rect">
            <a:avLst/>
          </a:prstGeom>
          <a:noFill/>
        </p:spPr>
        <p:txBody>
          <a:bodyPr wrap="none" lIns="121917" tIns="60958" rIns="121917" bIns="60958">
            <a:spAutoFit/>
          </a:bodyPr>
          <a:lstStyle/>
          <a:p>
            <a:pPr algn="ctr">
              <a:defRPr/>
            </a:pPr>
            <a:r>
              <a:rPr lang="en-US" altLang="zh-CN" sz="9600" kern="0" spc="-150" dirty="0">
                <a:ln w="38100">
                  <a:noFill/>
                </a:ln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THANKS</a:t>
            </a:r>
            <a:endParaRPr lang="zh-CN" altLang="en-US" sz="9600" kern="0" spc="-150" dirty="0">
              <a:ln w="38100">
                <a:noFill/>
              </a:ln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文本框 9"/>
          <p:cNvSpPr/>
          <p:nvPr/>
        </p:nvSpPr>
        <p:spPr>
          <a:xfrm>
            <a:off x="3970540" y="3955404"/>
            <a:ext cx="4250920" cy="6118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CN" altLang="en-US" sz="4265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感谢倾听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" y="0"/>
            <a:ext cx="3135084" cy="5941181"/>
            <a:chOff x="0" y="0"/>
            <a:chExt cx="2590667" cy="4976958"/>
          </a:xfrm>
        </p:grpSpPr>
        <p:sp>
          <p:nvSpPr>
            <p:cNvPr id="8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12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463315" y="1664305"/>
            <a:ext cx="2728687" cy="5193695"/>
            <a:chOff x="7715421" y="1884933"/>
            <a:chExt cx="1428579" cy="3258567"/>
          </a:xfrm>
        </p:grpSpPr>
        <p:sp>
          <p:nvSpPr>
            <p:cNvPr id="14" name="矩形 10"/>
            <p:cNvSpPr/>
            <p:nvPr/>
          </p:nvSpPr>
          <p:spPr>
            <a:xfrm>
              <a:off x="7715421" y="1884933"/>
              <a:ext cx="1428579" cy="325856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  <p:sp>
          <p:nvSpPr>
            <p:cNvPr id="15" name="矩形 10"/>
            <p:cNvSpPr/>
            <p:nvPr/>
          </p:nvSpPr>
          <p:spPr>
            <a:xfrm>
              <a:off x="7715421" y="2606134"/>
              <a:ext cx="1428579" cy="2537366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</p:grpSp>
      <p:pic>
        <p:nvPicPr>
          <p:cNvPr id="2" name="图片 1" descr="32303038313138353b32303039303632313bbdb1d5c2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36565" y="1116542"/>
            <a:ext cx="1117600" cy="111760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>
            <a:off x="3734435" y="5123815"/>
            <a:ext cx="4724400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3"/>
          <p:cNvSpPr txBox="1"/>
          <p:nvPr/>
        </p:nvSpPr>
        <p:spPr>
          <a:xfrm>
            <a:off x="3122123" y="5225919"/>
            <a:ext cx="5902960" cy="127178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ctr">
              <a:defRPr sz="4800" b="1">
                <a:gradFill flip="none" rotWithShape="1">
                  <a:gsLst>
                    <a:gs pos="53000">
                      <a:srgbClr val="FFC000"/>
                    </a:gs>
                    <a:gs pos="84000">
                      <a:schemeClr val="accent6">
                        <a:lumMod val="0"/>
                        <a:lumOff val="100000"/>
                      </a:schemeClr>
                    </a:gs>
                    <a:gs pos="20000">
                      <a:srgbClr val="FF9900"/>
                    </a:gs>
                  </a:gsLst>
                  <a:lin ang="16200000" scaled="1"/>
                  <a:tileRect/>
                </a:gradFill>
                <a:effectLst>
                  <a:outerShdw blurRad="101600" dist="38100" dir="5400000" algn="t" rotWithShape="0">
                    <a:prstClr val="black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indent="0" fontAlgn="auto">
              <a:lnSpc>
                <a:spcPct val="125000"/>
              </a:lnSpc>
            </a:pPr>
            <a:r>
              <a:rPr lang="zh-CN" sz="24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哈工大计算学部</a:t>
            </a:r>
            <a:r>
              <a:rPr lang="zh-CN" altLang="en-US" sz="24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金牌讲师团</a:t>
            </a:r>
            <a:r>
              <a:rPr lang="en-US" altLang="zh-CN" sz="24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 </a:t>
            </a:r>
            <a:r>
              <a:rPr lang="zh-CN" altLang="en-US" sz="24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周宇航</a:t>
            </a:r>
          </a:p>
          <a:p>
            <a:pPr indent="0" fontAlgn="auto">
              <a:lnSpc>
                <a:spcPct val="125000"/>
              </a:lnSpc>
            </a:pPr>
            <a:r>
              <a:rPr lang="en-US" altLang="zh-CN" sz="24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2023</a:t>
            </a:r>
            <a:r>
              <a:rPr lang="zh-CN" altLang="en-US" sz="2400" b="0" dirty="0">
                <a:solidFill>
                  <a:schemeClr val="accent1">
                    <a:lumMod val="50000"/>
                  </a:schemeClr>
                </a:solidFill>
                <a:effectLst/>
                <a:latin typeface="Comic Sans MS" panose="030F0702030302020204" charset="0"/>
                <a:cs typeface="Comic Sans MS" panose="030F0702030302020204" charset="0"/>
              </a:rPr>
              <a:t>年秋季学期</a:t>
            </a:r>
            <a:r>
              <a:rPr lang="en-US" altLang="zh-CN" sz="2400" b="0" dirty="0">
                <a:solidFill>
                  <a:schemeClr val="accent1">
                    <a:lumMod val="50000"/>
                  </a:schemeClr>
                </a:solidFill>
                <a:effectLst/>
                <a:cs typeface="微软雅黑" panose="020B0503020204020204" pitchFamily="34" charset="-122"/>
              </a:rPr>
              <a:t> </a:t>
            </a:r>
          </a:p>
          <a:p>
            <a:pPr indent="0" fontAlgn="auto">
              <a:lnSpc>
                <a:spcPct val="125000"/>
              </a:lnSpc>
            </a:pPr>
            <a:endParaRPr lang="en-US" altLang="zh-CN" sz="2000" b="0" dirty="0">
              <a:solidFill>
                <a:schemeClr val="accent1">
                  <a:lumMod val="50000"/>
                </a:schemeClr>
              </a:solidFill>
              <a:effectLst/>
              <a:cs typeface="微软雅黑" panose="020B0503020204020204" pitchFamily="34" charset="-122"/>
            </a:endParaRPr>
          </a:p>
        </p:txBody>
      </p:sp>
      <p:pic>
        <p:nvPicPr>
          <p:cNvPr id="6" name="图片 5" descr="HIT-大蓝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797165" y="233045"/>
            <a:ext cx="2816860" cy="92456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8046" y="290703"/>
            <a:ext cx="748030" cy="7480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>
            <p:custDataLst>
              <p:tags r:id="rId1"/>
            </p:custDataLst>
          </p:nvPr>
        </p:nvSpPr>
        <p:spPr>
          <a:xfrm>
            <a:off x="472406" y="4418551"/>
            <a:ext cx="6393720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旗黑-55简" panose="00020600040101010101" charset="-128"/>
              </a:rPr>
              <a:t>注意，这是粗略且不严谨的表述，只是用来帮助理解记忆</a:t>
            </a:r>
            <a:endParaRPr lang="en-US" altLang="zh-CN" sz="1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旗黑-55简" panose="00020600040101010101" charset="-128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旗黑-55简" panose="00020600040101010101" charset="-128"/>
              </a:rPr>
              <a:t>精确定义如下</a:t>
            </a: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旗黑-55简" panose="00020600040101010101" charset="-128"/>
                <a:sym typeface="Wingdings" panose="05000000000000000000" pitchFamily="2" charset="2"/>
              </a:rPr>
              <a:t>：（很有极限定义的味道）</a:t>
            </a:r>
            <a:endParaRPr lang="en-US" altLang="zh-CN" sz="1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旗黑-55简" panose="00020600040101010101" charset="-128"/>
            </a:endParaRPr>
          </a:p>
        </p:txBody>
      </p:sp>
      <p:sp>
        <p:nvSpPr>
          <p:cNvPr id="17" name="文本框 12"/>
          <p:cNvSpPr txBox="1"/>
          <p:nvPr>
            <p:custDataLst>
              <p:tags r:id="rId2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1.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时间复杂性分析</a:t>
            </a: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679450" y="1535173"/>
          <a:ext cx="5416550" cy="282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143000" imgH="1143000" progId="Equation.AxMath">
                  <p:embed/>
                </p:oleObj>
              </mc:Choice>
              <mc:Fallback>
                <p:oleObj name="AxMath" r:id="rId5" imgW="1143000" imgH="1143000" progId="Equation.AxMath">
                  <p:embed/>
                  <p:pic>
                    <p:nvPicPr>
                      <p:cNvPr id="0" name="图片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79450" y="1535173"/>
                        <a:ext cx="5416550" cy="2820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圆角矩形 25"/>
          <p:cNvSpPr/>
          <p:nvPr/>
        </p:nvSpPr>
        <p:spPr>
          <a:xfrm>
            <a:off x="3397931" y="1664669"/>
            <a:ext cx="2624664" cy="2539165"/>
          </a:xfrm>
          <a:prstGeom prst="roundRect">
            <a:avLst>
              <a:gd name="adj" fmla="val 0"/>
            </a:avLst>
          </a:prstGeom>
          <a:noFill/>
          <a:ln w="381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349095" y="5485888"/>
          <a:ext cx="7410872" cy="421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143000" imgH="1143000" progId="Equation.AxMath">
                  <p:embed/>
                </p:oleObj>
              </mc:Choice>
              <mc:Fallback>
                <p:oleObj name="AxMath" r:id="rId7" imgW="1143000" imgH="1143000" progId="Equation.AxMat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9095" y="5485888"/>
                        <a:ext cx="7410872" cy="421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图片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43958" y="1889301"/>
            <a:ext cx="5001007" cy="27645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/>
          <p:cNvSpPr txBox="1"/>
          <p:nvPr>
            <p:custDataLst>
              <p:tags r:id="rId1"/>
            </p:custDataLst>
          </p:nvPr>
        </p:nvSpPr>
        <p:spPr>
          <a:xfrm>
            <a:off x="371144" y="3705767"/>
            <a:ext cx="5435614" cy="1426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 fontAlgn="auto">
              <a:lnSpc>
                <a:spcPct val="150000"/>
              </a:lnSpc>
              <a:buAutoNum type="arabicPeriod"/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若       大，则</a:t>
            </a:r>
            <a:endParaRPr lang="en-US" altLang="zh-CN" sz="2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457200" indent="-457200" algn="l" fontAlgn="auto">
              <a:lnSpc>
                <a:spcPct val="150000"/>
              </a:lnSpc>
              <a:buAutoNum type="arabicPeriod"/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若      大，则</a:t>
            </a:r>
            <a:endParaRPr lang="en-US" altLang="zh-CN" sz="20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marL="457200" indent="-457200" algn="l" fontAlgn="auto">
              <a:lnSpc>
                <a:spcPct val="150000"/>
              </a:lnSpc>
              <a:buAutoNum type="arabicPeriod"/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若      与       同阶，则</a:t>
            </a:r>
          </a:p>
        </p:txBody>
      </p:sp>
      <p:sp>
        <p:nvSpPr>
          <p:cNvPr id="26" name="圆角矩形 25"/>
          <p:cNvSpPr/>
          <p:nvPr/>
        </p:nvSpPr>
        <p:spPr>
          <a:xfrm>
            <a:off x="6940980" y="2148839"/>
            <a:ext cx="4996527" cy="3483865"/>
          </a:xfrm>
          <a:prstGeom prst="roundRect">
            <a:avLst>
              <a:gd name="adj" fmla="val 18278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589889" y="1450383"/>
            <a:ext cx="6422862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Master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定理：递归方程的时间复杂度分析（必考！）</a:t>
            </a:r>
          </a:p>
        </p:txBody>
      </p:sp>
      <p:sp>
        <p:nvSpPr>
          <p:cNvPr id="6" name="文本框 12"/>
          <p:cNvSpPr txBox="1"/>
          <p:nvPr>
            <p:custDataLst>
              <p:tags r:id="rId3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1.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时间复杂性分析</a:t>
            </a:r>
          </a:p>
        </p:txBody>
      </p:sp>
      <p:sp>
        <p:nvSpPr>
          <p:cNvPr id="15" name="文本框 14"/>
          <p:cNvSpPr txBox="1"/>
          <p:nvPr>
            <p:custDataLst>
              <p:tags r:id="rId4"/>
            </p:custDataLst>
          </p:nvPr>
        </p:nvSpPr>
        <p:spPr>
          <a:xfrm>
            <a:off x="589888" y="2129544"/>
            <a:ext cx="4457599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一个直观版本：</a:t>
            </a:r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/>
        </p:nvGraphicFramePr>
        <p:xfrm>
          <a:off x="1337056" y="2862199"/>
          <a:ext cx="2871788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1143000" imgH="1143000" progId="Equation.AxMath">
                  <p:embed/>
                </p:oleObj>
              </mc:Choice>
              <mc:Fallback>
                <p:oleObj name="AxMath" r:id="rId14" imgW="1143000" imgH="1143000" progId="Equation.AxMath">
                  <p:embed/>
                  <p:pic>
                    <p:nvPicPr>
                      <p:cNvPr id="0" name="对象 10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337056" y="2862199"/>
                        <a:ext cx="2871788" cy="823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/>
        </p:nvGraphicFramePr>
        <p:xfrm>
          <a:off x="1218359" y="3806212"/>
          <a:ext cx="676275" cy="449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6" imgW="1143000" imgH="1143000" progId="Equation.AxMath">
                  <p:embed/>
                </p:oleObj>
              </mc:Choice>
              <mc:Fallback>
                <p:oleObj name="AxMath" r:id="rId16" imgW="1143000" imgH="1143000" progId="Equation.AxMath">
                  <p:embed/>
                  <p:pic>
                    <p:nvPicPr>
                      <p:cNvPr id="0" name="对象 18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218359" y="3806212"/>
                        <a:ext cx="676275" cy="449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文本框 28"/>
          <p:cNvSpPr txBox="1"/>
          <p:nvPr>
            <p:custDataLst>
              <p:tags r:id="rId5"/>
            </p:custDataLst>
          </p:nvPr>
        </p:nvSpPr>
        <p:spPr>
          <a:xfrm>
            <a:off x="7316825" y="1377231"/>
            <a:ext cx="2266088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一些典型题目：</a:t>
            </a:r>
          </a:p>
        </p:txBody>
      </p:sp>
      <p:sp>
        <p:nvSpPr>
          <p:cNvPr id="31" name="文本框 30"/>
          <p:cNvSpPr txBox="1"/>
          <p:nvPr>
            <p:custDataLst>
              <p:tags r:id="rId6"/>
            </p:custDataLst>
          </p:nvPr>
        </p:nvSpPr>
        <p:spPr>
          <a:xfrm>
            <a:off x="7162089" y="2421971"/>
            <a:ext cx="4457599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1. 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求解</a:t>
            </a:r>
          </a:p>
        </p:txBody>
      </p:sp>
      <p:graphicFrame>
        <p:nvGraphicFramePr>
          <p:cNvPr id="32" name="对象 31"/>
          <p:cNvGraphicFramePr>
            <a:graphicFrameLocks noChangeAspect="1"/>
          </p:cNvGraphicFramePr>
          <p:nvPr/>
        </p:nvGraphicFramePr>
        <p:xfrm>
          <a:off x="8272428" y="2421972"/>
          <a:ext cx="1900945" cy="6316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8" imgW="1143000" imgH="1143000" progId="Equation.AxMath">
                  <p:embed/>
                </p:oleObj>
              </mc:Choice>
              <mc:Fallback>
                <p:oleObj name="AxMath" r:id="rId18" imgW="1143000" imgH="1143000" progId="Equation.AxMath">
                  <p:embed/>
                  <p:pic>
                    <p:nvPicPr>
                      <p:cNvPr id="0" name="对象 18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8272428" y="2421972"/>
                        <a:ext cx="1900945" cy="6316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文本框 32"/>
          <p:cNvSpPr txBox="1"/>
          <p:nvPr>
            <p:custDataLst>
              <p:tags r:id="rId7"/>
            </p:custDataLst>
          </p:nvPr>
        </p:nvSpPr>
        <p:spPr>
          <a:xfrm>
            <a:off x="7162089" y="3183422"/>
            <a:ext cx="4457599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 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求解</a:t>
            </a:r>
          </a:p>
        </p:txBody>
      </p:sp>
      <p:graphicFrame>
        <p:nvGraphicFramePr>
          <p:cNvPr id="34" name="对象 33"/>
          <p:cNvGraphicFramePr>
            <a:graphicFrameLocks noChangeAspect="1"/>
          </p:cNvGraphicFramePr>
          <p:nvPr/>
        </p:nvGraphicFramePr>
        <p:xfrm>
          <a:off x="8286814" y="3182747"/>
          <a:ext cx="1870075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0" imgW="1143000" imgH="1143000" progId="Equation.AxMath">
                  <p:embed/>
                </p:oleObj>
              </mc:Choice>
              <mc:Fallback>
                <p:oleObj name="AxMath" r:id="rId20" imgW="1143000" imgH="1143000" progId="Equation.AxMath">
                  <p:embed/>
                  <p:pic>
                    <p:nvPicPr>
                      <p:cNvPr id="0" name="对象 31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8286814" y="3182747"/>
                        <a:ext cx="1870075" cy="63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对象 34"/>
          <p:cNvGraphicFramePr>
            <a:graphicFrameLocks noChangeAspect="1"/>
          </p:cNvGraphicFramePr>
          <p:nvPr/>
        </p:nvGraphicFramePr>
        <p:xfrm>
          <a:off x="10900078" y="2570213"/>
          <a:ext cx="660400" cy="35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2" imgW="1143000" imgH="1143000" progId="Equation.AxMath">
                  <p:embed/>
                </p:oleObj>
              </mc:Choice>
              <mc:Fallback>
                <p:oleObj name="AxMath" r:id="rId22" imgW="1143000" imgH="1143000" progId="Equation.AxMath">
                  <p:embed/>
                  <p:pic>
                    <p:nvPicPr>
                      <p:cNvPr id="0" name="对象 31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0900078" y="2570213"/>
                        <a:ext cx="660400" cy="354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对象 35"/>
          <p:cNvGraphicFramePr>
            <a:graphicFrameLocks noChangeAspect="1"/>
          </p:cNvGraphicFramePr>
          <p:nvPr/>
        </p:nvGraphicFramePr>
        <p:xfrm>
          <a:off x="10834624" y="3322447"/>
          <a:ext cx="858838" cy="350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4" imgW="1143000" imgH="1143000" progId="Equation.AxMath">
                  <p:embed/>
                </p:oleObj>
              </mc:Choice>
              <mc:Fallback>
                <p:oleObj name="AxMath" r:id="rId24" imgW="1143000" imgH="1143000" progId="Equation.AxMath">
                  <p:embed/>
                  <p:pic>
                    <p:nvPicPr>
                      <p:cNvPr id="0" name="对象 34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0834624" y="3322447"/>
                        <a:ext cx="858838" cy="350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文本框 36"/>
          <p:cNvSpPr txBox="1"/>
          <p:nvPr>
            <p:custDataLst>
              <p:tags r:id="rId8"/>
            </p:custDataLst>
          </p:nvPr>
        </p:nvSpPr>
        <p:spPr>
          <a:xfrm>
            <a:off x="7162088" y="3954166"/>
            <a:ext cx="4457599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3. 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求解</a:t>
            </a:r>
          </a:p>
        </p:txBody>
      </p:sp>
      <p:graphicFrame>
        <p:nvGraphicFramePr>
          <p:cNvPr id="38" name="对象 37"/>
          <p:cNvGraphicFramePr>
            <a:graphicFrameLocks noChangeAspect="1"/>
          </p:cNvGraphicFramePr>
          <p:nvPr/>
        </p:nvGraphicFramePr>
        <p:xfrm>
          <a:off x="8265430" y="3983957"/>
          <a:ext cx="2384425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6" imgW="1143000" imgH="1143000" progId="Equation.AxMath">
                  <p:embed/>
                </p:oleObj>
              </mc:Choice>
              <mc:Fallback>
                <p:oleObj name="AxMath" r:id="rId26" imgW="1143000" imgH="1143000" progId="Equation.AxMath">
                  <p:embed/>
                  <p:pic>
                    <p:nvPicPr>
                      <p:cNvPr id="0" name="对象 33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8265430" y="3983957"/>
                        <a:ext cx="2384425" cy="63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对象 39"/>
          <p:cNvGraphicFramePr>
            <a:graphicFrameLocks noChangeAspect="1"/>
          </p:cNvGraphicFramePr>
          <p:nvPr/>
        </p:nvGraphicFramePr>
        <p:xfrm>
          <a:off x="2756624" y="3804133"/>
          <a:ext cx="2157412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8" imgW="1143000" imgH="1143000" progId="Equation.AxMath">
                  <p:embed/>
                </p:oleObj>
              </mc:Choice>
              <mc:Fallback>
                <p:oleObj name="AxMath" r:id="rId28" imgW="1143000" imgH="1143000" progId="Equation.AxMath">
                  <p:embed/>
                  <p:pic>
                    <p:nvPicPr>
                      <p:cNvPr id="0" name="对象 19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2756624" y="3804133"/>
                        <a:ext cx="2157412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对象 40"/>
          <p:cNvGraphicFramePr>
            <a:graphicFrameLocks noChangeAspect="1"/>
          </p:cNvGraphicFramePr>
          <p:nvPr/>
        </p:nvGraphicFramePr>
        <p:xfrm>
          <a:off x="2139078" y="4717209"/>
          <a:ext cx="676275" cy="449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0" imgW="1143000" imgH="1143000" progId="Equation.AxMath">
                  <p:embed/>
                </p:oleObj>
              </mc:Choice>
              <mc:Fallback>
                <p:oleObj name="AxMath" r:id="rId30" imgW="1143000" imgH="1143000" progId="Equation.AxMath">
                  <p:embed/>
                  <p:pic>
                    <p:nvPicPr>
                      <p:cNvPr id="0" name="对象 19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2139078" y="4717209"/>
                        <a:ext cx="676275" cy="449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对象 43"/>
          <p:cNvGraphicFramePr>
            <a:graphicFrameLocks noChangeAspect="1"/>
          </p:cNvGraphicFramePr>
          <p:nvPr/>
        </p:nvGraphicFramePr>
        <p:xfrm>
          <a:off x="1192070" y="4720370"/>
          <a:ext cx="6477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2" imgW="1143000" imgH="1143000" progId="Equation.AxMath">
                  <p:embed/>
                </p:oleObj>
              </mc:Choice>
              <mc:Fallback>
                <p:oleObj name="AxMath" r:id="rId32" imgW="1143000" imgH="1143000" progId="Equation.AxMath">
                  <p:embed/>
                  <p:pic>
                    <p:nvPicPr>
                      <p:cNvPr id="0" name="对象 40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1192070" y="4720370"/>
                        <a:ext cx="6477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对象 44"/>
          <p:cNvGraphicFramePr>
            <a:graphicFrameLocks noChangeAspect="1"/>
          </p:cNvGraphicFramePr>
          <p:nvPr/>
        </p:nvGraphicFramePr>
        <p:xfrm>
          <a:off x="1200560" y="4236565"/>
          <a:ext cx="6477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4" imgW="1143000" imgH="1143000" progId="Equation.AxMath">
                  <p:embed/>
                </p:oleObj>
              </mc:Choice>
              <mc:Fallback>
                <p:oleObj name="AxMath" r:id="rId34" imgW="1143000" imgH="1143000" progId="Equation.AxMath">
                  <p:embed/>
                  <p:pic>
                    <p:nvPicPr>
                      <p:cNvPr id="0" name="对象 43"/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1200560" y="4236565"/>
                        <a:ext cx="6477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对象 45"/>
          <p:cNvGraphicFramePr>
            <a:graphicFrameLocks noChangeAspect="1"/>
          </p:cNvGraphicFramePr>
          <p:nvPr/>
        </p:nvGraphicFramePr>
        <p:xfrm>
          <a:off x="2665735" y="4268195"/>
          <a:ext cx="2132012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6" imgW="1143000" imgH="1143000" progId="Equation.AxMath">
                  <p:embed/>
                </p:oleObj>
              </mc:Choice>
              <mc:Fallback>
                <p:oleObj name="AxMath" r:id="rId36" imgW="1143000" imgH="1143000" progId="Equation.AxMath">
                  <p:embed/>
                  <p:pic>
                    <p:nvPicPr>
                      <p:cNvPr id="0" name="对象 39"/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2665735" y="4268195"/>
                        <a:ext cx="2132012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对象 46"/>
          <p:cNvGraphicFramePr>
            <a:graphicFrameLocks noChangeAspect="1"/>
          </p:cNvGraphicFramePr>
          <p:nvPr/>
        </p:nvGraphicFramePr>
        <p:xfrm>
          <a:off x="3949576" y="4722951"/>
          <a:ext cx="2720975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8" imgW="1143000" imgH="1143000" progId="Equation.AxMath">
                  <p:embed/>
                </p:oleObj>
              </mc:Choice>
              <mc:Fallback>
                <p:oleObj name="AxMath" r:id="rId38" imgW="1143000" imgH="1143000" progId="Equation.AxMath">
                  <p:embed/>
                  <p:pic>
                    <p:nvPicPr>
                      <p:cNvPr id="0" name="对象 45"/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3949576" y="4722951"/>
                        <a:ext cx="2720975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文本框 47"/>
          <p:cNvSpPr txBox="1"/>
          <p:nvPr>
            <p:custDataLst>
              <p:tags r:id="rId9"/>
            </p:custDataLst>
          </p:nvPr>
        </p:nvSpPr>
        <p:spPr>
          <a:xfrm>
            <a:off x="700724" y="5344990"/>
            <a:ext cx="4457599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注意：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和</a:t>
            </a: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3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中，必须是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多项式地大</a:t>
            </a:r>
          </a:p>
        </p:txBody>
      </p:sp>
      <p:graphicFrame>
        <p:nvGraphicFramePr>
          <p:cNvPr id="49" name="对象 48"/>
          <p:cNvGraphicFramePr>
            <a:graphicFrameLocks noChangeAspect="1"/>
          </p:cNvGraphicFramePr>
          <p:nvPr/>
        </p:nvGraphicFramePr>
        <p:xfrm>
          <a:off x="10762456" y="4133443"/>
          <a:ext cx="1022350" cy="350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0" imgW="1143000" imgH="1143000" progId="Equation.AxMath">
                  <p:embed/>
                </p:oleObj>
              </mc:Choice>
              <mc:Fallback>
                <p:oleObj name="AxMath" r:id="rId40" imgW="1143000" imgH="1143000" progId="Equation.AxMath">
                  <p:embed/>
                  <p:pic>
                    <p:nvPicPr>
                      <p:cNvPr id="0" name="对象 37"/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10762456" y="4133443"/>
                        <a:ext cx="1022350" cy="350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" name="文本框 49"/>
          <p:cNvSpPr txBox="1"/>
          <p:nvPr>
            <p:custDataLst>
              <p:tags r:id="rId10"/>
            </p:custDataLst>
          </p:nvPr>
        </p:nvSpPr>
        <p:spPr>
          <a:xfrm>
            <a:off x="7169724" y="4717498"/>
            <a:ext cx="4457599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4. 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求解</a:t>
            </a:r>
          </a:p>
        </p:txBody>
      </p:sp>
      <p:graphicFrame>
        <p:nvGraphicFramePr>
          <p:cNvPr id="51" name="对象 50"/>
          <p:cNvGraphicFramePr>
            <a:graphicFrameLocks noChangeAspect="1"/>
          </p:cNvGraphicFramePr>
          <p:nvPr/>
        </p:nvGraphicFramePr>
        <p:xfrm>
          <a:off x="8267700" y="4717860"/>
          <a:ext cx="2381250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2" imgW="1143000" imgH="1143000" progId="Equation.AxMath">
                  <p:embed/>
                </p:oleObj>
              </mc:Choice>
              <mc:Fallback>
                <p:oleObj name="AxMath" r:id="rId42" imgW="1143000" imgH="1143000" progId="Equation.AxMath">
                  <p:embed/>
                  <p:pic>
                    <p:nvPicPr>
                      <p:cNvPr id="0" name="对象 37"/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8267700" y="4717860"/>
                        <a:ext cx="2381250" cy="63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文本框 51"/>
          <p:cNvSpPr txBox="1"/>
          <p:nvPr>
            <p:custDataLst>
              <p:tags r:id="rId11"/>
            </p:custDataLst>
          </p:nvPr>
        </p:nvSpPr>
        <p:spPr>
          <a:xfrm>
            <a:off x="11058364" y="4745360"/>
            <a:ext cx="518352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？</a:t>
            </a:r>
          </a:p>
        </p:txBody>
      </p:sp>
      <p:graphicFrame>
        <p:nvGraphicFramePr>
          <p:cNvPr id="54" name="对象 53"/>
          <p:cNvGraphicFramePr>
            <a:graphicFrameLocks noChangeAspect="1"/>
          </p:cNvGraphicFramePr>
          <p:nvPr/>
        </p:nvGraphicFramePr>
        <p:xfrm>
          <a:off x="9591093" y="3788561"/>
          <a:ext cx="970737" cy="2270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4" imgW="1143000" imgH="1143000" progId="Equation.AxMath">
                  <p:embed/>
                </p:oleObj>
              </mc:Choice>
              <mc:Fallback>
                <p:oleObj name="AxMath" r:id="rId44" imgW="1143000" imgH="1143000" progId="Equation.AxMath">
                  <p:embed/>
                  <p:pic>
                    <p:nvPicPr>
                      <p:cNvPr id="0" name="对象 48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9591093" y="3788561"/>
                        <a:ext cx="970737" cy="2270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9" grpId="0"/>
      <p:bldP spid="31" grpId="0"/>
      <p:bldP spid="33" grpId="0"/>
      <p:bldP spid="37" grpId="0"/>
      <p:bldP spid="50" grpId="0"/>
      <p:bldP spid="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/>
          <p:cNvSpPr txBox="1"/>
          <p:nvPr>
            <p:custDataLst>
              <p:tags r:id="rId1"/>
            </p:custDataLst>
          </p:nvPr>
        </p:nvSpPr>
        <p:spPr>
          <a:xfrm>
            <a:off x="929472" y="5630400"/>
            <a:ext cx="4206303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经过一系列复杂的化简后，可以求得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928914" y="1258359"/>
            <a:ext cx="3808375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Master</a:t>
            </a: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搞不定怎么办？递推！</a:t>
            </a:r>
          </a:p>
        </p:txBody>
      </p:sp>
      <p:sp>
        <p:nvSpPr>
          <p:cNvPr id="6" name="文本框 12"/>
          <p:cNvSpPr txBox="1"/>
          <p:nvPr>
            <p:custDataLst>
              <p:tags r:id="rId3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1.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时间复杂性分析</a:t>
            </a: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832267" y="1740335"/>
          <a:ext cx="4022153" cy="7579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143000" imgH="1143000" progId="Equation.AxMath">
                  <p:embed/>
                </p:oleObj>
              </mc:Choice>
              <mc:Fallback>
                <p:oleObj name="AxMath" r:id="rId8" imgW="1143000" imgH="1143000" progId="Equation.AxMath">
                  <p:embed/>
                  <p:pic>
                    <p:nvPicPr>
                      <p:cNvPr id="0" name="对象 50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32267" y="1740335"/>
                        <a:ext cx="4022153" cy="7579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1262098" y="6212938"/>
          <a:ext cx="3111346" cy="3963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1143000" imgH="1143000" progId="Equation.AxMath">
                  <p:embed/>
                </p:oleObj>
              </mc:Choice>
              <mc:Fallback>
                <p:oleObj name="AxMath" r:id="rId10" imgW="1143000" imgH="1143000" progId="Equation.AxMat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262098" y="6212938"/>
                        <a:ext cx="3111346" cy="3963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832267" y="2429254"/>
          <a:ext cx="4206303" cy="33149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143000" imgH="1143000" progId="Equation.AxMath">
                  <p:embed/>
                </p:oleObj>
              </mc:Choice>
              <mc:Fallback>
                <p:oleObj name="AxMath" r:id="rId12" imgW="1143000" imgH="1143000" progId="Equation.AxMat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32267" y="2429254"/>
                        <a:ext cx="4206303" cy="33149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圆角矩形 25"/>
          <p:cNvSpPr/>
          <p:nvPr/>
        </p:nvSpPr>
        <p:spPr>
          <a:xfrm>
            <a:off x="5897880" y="1299213"/>
            <a:ext cx="6099048" cy="5311893"/>
          </a:xfrm>
          <a:prstGeom prst="roundRect">
            <a:avLst>
              <a:gd name="adj" fmla="val 14199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4"/>
            </p:custDataLst>
          </p:nvPr>
        </p:nvSpPr>
        <p:spPr>
          <a:xfrm>
            <a:off x="6237908" y="1467879"/>
            <a:ext cx="5078413" cy="50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20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回顾经典作业题：求解递归方程</a:t>
            </a:r>
          </a:p>
        </p:txBody>
      </p:sp>
      <p:sp>
        <p:nvSpPr>
          <p:cNvPr id="16" name="文本框 15"/>
          <p:cNvSpPr txBox="1"/>
          <p:nvPr>
            <p:custDataLst>
              <p:tags r:id="rId5"/>
            </p:custDataLst>
          </p:nvPr>
        </p:nvSpPr>
        <p:spPr>
          <a:xfrm>
            <a:off x="6237908" y="2837193"/>
            <a:ext cx="1387824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解题思路：</a:t>
            </a:r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/>
        </p:nvGraphicFramePr>
        <p:xfrm>
          <a:off x="6355039" y="2042204"/>
          <a:ext cx="5078413" cy="64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1143000" imgH="1143000" progId="Equation.AxMath">
                  <p:embed/>
                </p:oleObj>
              </mc:Choice>
              <mc:Fallback>
                <p:oleObj name="AxMath" r:id="rId14" imgW="1143000" imgH="1143000" progId="Equation.AxMath">
                  <p:embed/>
                  <p:pic>
                    <p:nvPicPr>
                      <p:cNvPr id="0" name="对象 31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55039" y="2042204"/>
                        <a:ext cx="5078413" cy="64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文本框 42"/>
          <p:cNvSpPr txBox="1"/>
          <p:nvPr/>
        </p:nvSpPr>
        <p:spPr>
          <a:xfrm>
            <a:off x="7383950" y="2827916"/>
            <a:ext cx="4411810" cy="88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利用迭代法估计出一个上界和下界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，之后猜测一个上界，证明即可</a:t>
            </a:r>
            <a:endParaRPr lang="zh-CN" altLang="en-US" sz="1600" dirty="0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313250" y="3853897"/>
            <a:ext cx="5268307" cy="25317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14" grpId="0" animBg="1"/>
      <p:bldP spid="15" grpId="0"/>
      <p:bldP spid="16" grpId="0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>
            <p:custDataLst>
              <p:tags r:id="rId1"/>
            </p:custDataLst>
          </p:nvPr>
        </p:nvSpPr>
        <p:spPr>
          <a:xfrm>
            <a:off x="4354830" y="1648460"/>
            <a:ext cx="6407150" cy="3816350"/>
          </a:xfrm>
          <a:prstGeom prst="roundRect">
            <a:avLst>
              <a:gd name="adj" fmla="val 16314"/>
            </a:avLst>
          </a:prstGeom>
          <a:solidFill>
            <a:srgbClr val="F7F7F7"/>
          </a:solidFill>
          <a:ln w="38100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131972" y="2615233"/>
            <a:ext cx="2060029" cy="4242767"/>
            <a:chOff x="7715421" y="1884933"/>
            <a:chExt cx="1428579" cy="3258567"/>
          </a:xfrm>
        </p:grpSpPr>
        <p:sp>
          <p:nvSpPr>
            <p:cNvPr id="37" name="矩形 10"/>
            <p:cNvSpPr/>
            <p:nvPr/>
          </p:nvSpPr>
          <p:spPr>
            <a:xfrm>
              <a:off x="7715421" y="1884933"/>
              <a:ext cx="1428579" cy="325856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  <p:sp>
          <p:nvSpPr>
            <p:cNvPr id="38" name="矩形 10"/>
            <p:cNvSpPr/>
            <p:nvPr/>
          </p:nvSpPr>
          <p:spPr>
            <a:xfrm>
              <a:off x="7715421" y="2606134"/>
              <a:ext cx="1428579" cy="2537366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3689577 h 3689577"/>
                <a:gd name="connsiteX1-3" fmla="*/ 2278743 w 2278743"/>
                <a:gd name="connsiteY1-4" fmla="*/ 0 h 3689577"/>
                <a:gd name="connsiteX2-5" fmla="*/ 2278743 w 2278743"/>
                <a:gd name="connsiteY2-6" fmla="*/ 3689577 h 3689577"/>
                <a:gd name="connsiteX3-7" fmla="*/ 0 w 2278743"/>
                <a:gd name="connsiteY3-8" fmla="*/ 3689577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3689577"/>
                  </a:moveTo>
                  <a:lnTo>
                    <a:pt x="2278743" y="0"/>
                  </a:lnTo>
                  <a:lnTo>
                    <a:pt x="2278743" y="3689577"/>
                  </a:lnTo>
                  <a:lnTo>
                    <a:pt x="0" y="36895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cs typeface="汉仪旗黑-55简" panose="00020600040101010101" charset="-128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" y="0"/>
            <a:ext cx="2830785" cy="5395311"/>
            <a:chOff x="0" y="0"/>
            <a:chExt cx="2590667" cy="4976958"/>
          </a:xfrm>
        </p:grpSpPr>
        <p:sp>
          <p:nvSpPr>
            <p:cNvPr id="15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16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sp>
        <p:nvSpPr>
          <p:cNvPr id="32" name="椭圆 31"/>
          <p:cNvSpPr/>
          <p:nvPr/>
        </p:nvSpPr>
        <p:spPr>
          <a:xfrm flipH="1">
            <a:off x="1412863" y="2031783"/>
            <a:ext cx="2794000" cy="2794000"/>
          </a:xfrm>
          <a:prstGeom prst="ellipse">
            <a:avLst/>
          </a:prstGeom>
          <a:noFill/>
          <a:ln w="12700">
            <a:solidFill>
              <a:srgbClr val="CAD2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520324" y="2139245"/>
            <a:ext cx="2579077" cy="2579077"/>
          </a:xfrm>
          <a:prstGeom prst="ellipse">
            <a:avLst/>
          </a:prstGeom>
          <a:solidFill>
            <a:srgbClr val="1F4E79"/>
          </a:solidFill>
          <a:ln w="12700">
            <a:solidFill>
              <a:srgbClr val="BCC9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35944" y="2662050"/>
            <a:ext cx="24818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400" spc="-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 录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701800" y="3671570"/>
            <a:ext cx="22745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omic Sans MS" panose="030F0702030302020204" charset="0"/>
                <a:ea typeface="汉仪旗黑-55简" panose="00020600040101010101" charset="-128"/>
                <a:cs typeface="Comic Sans MS" panose="030F0702030302020204" charset="0"/>
                <a:sym typeface="+mn-ea"/>
              </a:rPr>
              <a:t>CONTENTS</a:t>
            </a:r>
          </a:p>
        </p:txBody>
      </p:sp>
      <p:pic>
        <p:nvPicPr>
          <p:cNvPr id="6" name="图片 5" descr="32303038313138353b32303039303632313bbdb1d5c2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5925" y="461645"/>
            <a:ext cx="984885" cy="9848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25340" y="1648460"/>
            <a:ext cx="4347210" cy="35604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1.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时间复杂性分析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2. 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</a:rPr>
              <a:t>分治算法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3.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动态规划算法</a:t>
            </a:r>
          </a:p>
          <a:p>
            <a:pPr indent="0" fontAlgn="auto">
              <a:lnSpc>
                <a:spcPct val="200000"/>
              </a:lnSpc>
            </a:pPr>
            <a:r>
              <a:rPr lang="en-US" altLang="zh-CN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4. </a:t>
            </a:r>
            <a:r>
              <a:rPr lang="zh-CN" altLang="en-US" sz="2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贪心算法</a:t>
            </a:r>
          </a:p>
          <a:p>
            <a:pPr indent="0" fontAlgn="auto">
              <a:lnSpc>
                <a:spcPct val="200000"/>
              </a:lnSpc>
            </a:pPr>
            <a:endParaRPr lang="zh-CN" altLang="en-US" sz="2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pic>
        <p:nvPicPr>
          <p:cNvPr id="8" name="图片 7" descr="HIT-大蓝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7797165" y="233045"/>
            <a:ext cx="2816860" cy="9245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0936605" y="204470"/>
            <a:ext cx="953135" cy="95313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188960" y="1648460"/>
            <a:ext cx="2380615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5.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树搜索</a:t>
            </a:r>
            <a:endParaRPr lang="zh-CN" altLang="en-US" sz="2800" b="1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6.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平摊分析</a:t>
            </a:r>
            <a:endParaRPr lang="zh-CN" altLang="en-US" sz="2800" b="1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7. </a:t>
            </a:r>
            <a:r>
              <a:rPr lang="zh-CN" altLang="en-US" sz="2800" b="1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  <a:sym typeface="+mn-ea"/>
              </a:rPr>
              <a:t>图算法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1456993" y="1400806"/>
            <a:ext cx="1546339" cy="584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2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三个步骤：</a:t>
            </a:r>
          </a:p>
        </p:txBody>
      </p:sp>
      <p:sp>
        <p:nvSpPr>
          <p:cNvPr id="6" name="文本框 12"/>
          <p:cNvSpPr txBox="1"/>
          <p:nvPr>
            <p:custDataLst>
              <p:tags r:id="rId2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分治算法</a:t>
            </a: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3003332" y="1404120"/>
            <a:ext cx="6467682" cy="5850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24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Preprocessing -&gt; Divide -&gt; Merge</a:t>
            </a:r>
            <a:endParaRPr lang="zh-CN" altLang="en-US" sz="24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1248649" y="2544206"/>
            <a:ext cx="1857828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Preprocessing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003332" y="2544206"/>
            <a:ext cx="7873958" cy="88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预处理，在算法开始前先进行某些特殊处理，方便后续求解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/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划分子问题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  <a:cs typeface="Comic Sans MS" panose="030F07020303020202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课内常见处理方法：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对数列元素进行排序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、对平面点集按照</a:t>
            </a:r>
            <a:r>
              <a:rPr lang="en-US" altLang="zh-CN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x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坐标排序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等</a:t>
            </a:r>
            <a:endParaRPr lang="zh-CN" altLang="en-US" sz="1600" dirty="0"/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1248650" y="3715457"/>
            <a:ext cx="1857828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Divide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189990" y="3715457"/>
            <a:ext cx="6973060" cy="876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将原问题一分为二</a:t>
            </a: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/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一分为四，形成各个子问题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课内常见处理方法：</a:t>
            </a:r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找中位数一分为二，找中心位置一分为四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等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1248649" y="4910801"/>
            <a:ext cx="1542507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Merge</a:t>
            </a: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：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189989" y="4910801"/>
            <a:ext cx="8594285" cy="876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考虑在已经获得了两个子问题解的情况下如何求解原问题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</a:rPr>
              <a:t>处理方法五花八门，有些问题能否使用分治算法求解的关键就在于能否解决这一步</a:t>
            </a:r>
            <a:endParaRPr lang="en-US" altLang="zh-CN" sz="1800" b="1" dirty="0">
              <a:solidFill>
                <a:srgbClr val="1F4E79"/>
              </a:solidFill>
              <a:latin typeface="Comic Sans MS" panose="030F07020303020202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605316" y="1376008"/>
            <a:ext cx="10981367" cy="5174565"/>
          </a:xfrm>
          <a:prstGeom prst="roundRect">
            <a:avLst>
              <a:gd name="adj" fmla="val 12437"/>
            </a:avLst>
          </a:prstGeom>
          <a:solidFill>
            <a:srgbClr val="F7F7F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-1"/>
            <a:ext cx="1857828" cy="1509487"/>
            <a:chOff x="0" y="0"/>
            <a:chExt cx="2590667" cy="4976958"/>
          </a:xfrm>
        </p:grpSpPr>
        <p:sp>
          <p:nvSpPr>
            <p:cNvPr id="3" name="矩形 1"/>
            <p:cNvSpPr/>
            <p:nvPr/>
          </p:nvSpPr>
          <p:spPr>
            <a:xfrm>
              <a:off x="0" y="0"/>
              <a:ext cx="2590667" cy="4976958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  <p:sp>
          <p:nvSpPr>
            <p:cNvPr id="8" name="矩形 1"/>
            <p:cNvSpPr/>
            <p:nvPr/>
          </p:nvSpPr>
          <p:spPr>
            <a:xfrm>
              <a:off x="0" y="0"/>
              <a:ext cx="2590667" cy="3689577"/>
            </a:xfrm>
            <a:custGeom>
              <a:avLst/>
              <a:gdLst>
                <a:gd name="connsiteX0" fmla="*/ 0 w 2278743"/>
                <a:gd name="connsiteY0" fmla="*/ 0 h 3689577"/>
                <a:gd name="connsiteX1" fmla="*/ 2278743 w 2278743"/>
                <a:gd name="connsiteY1" fmla="*/ 0 h 3689577"/>
                <a:gd name="connsiteX2" fmla="*/ 2278743 w 2278743"/>
                <a:gd name="connsiteY2" fmla="*/ 3689577 h 3689577"/>
                <a:gd name="connsiteX3" fmla="*/ 0 w 2278743"/>
                <a:gd name="connsiteY3" fmla="*/ 3689577 h 3689577"/>
                <a:gd name="connsiteX4" fmla="*/ 0 w 2278743"/>
                <a:gd name="connsiteY4" fmla="*/ 0 h 3689577"/>
                <a:gd name="connsiteX0-1" fmla="*/ 0 w 2278743"/>
                <a:gd name="connsiteY0-2" fmla="*/ 0 h 3689577"/>
                <a:gd name="connsiteX1-3" fmla="*/ 2278743 w 2278743"/>
                <a:gd name="connsiteY1-4" fmla="*/ 0 h 3689577"/>
                <a:gd name="connsiteX2-5" fmla="*/ 0 w 2278743"/>
                <a:gd name="connsiteY2-6" fmla="*/ 3689577 h 3689577"/>
                <a:gd name="connsiteX3-7" fmla="*/ 0 w 2278743"/>
                <a:gd name="connsiteY3-8" fmla="*/ 0 h 3689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78743" h="3689577">
                  <a:moveTo>
                    <a:pt x="0" y="0"/>
                  </a:moveTo>
                  <a:lnTo>
                    <a:pt x="2278743" y="0"/>
                  </a:lnTo>
                  <a:lnTo>
                    <a:pt x="0" y="3689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cs typeface="汉仪旗黑-55简" panose="00020600040101010101" charset="-128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>
            <a:off x="1377405" y="1057309"/>
            <a:ext cx="10701867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2"/>
          <p:cNvSpPr txBox="1"/>
          <p:nvPr>
            <p:custDataLst>
              <p:tags r:id="rId1"/>
            </p:custDataLst>
          </p:nvPr>
        </p:nvSpPr>
        <p:spPr>
          <a:xfrm>
            <a:off x="1397635" y="421640"/>
            <a:ext cx="4623373" cy="635000"/>
          </a:xfrm>
          <a:prstGeom prst="rect">
            <a:avLst/>
          </a:prstGeom>
          <a:noFill/>
        </p:spPr>
        <p:txBody>
          <a:bodyPr wrap="square" lIns="109726" tIns="54862" rIns="109726" bIns="54862" rtlCol="0">
            <a:no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Comic Sans MS" panose="030F0702030302020204" charset="0"/>
                <a:ea typeface="微软雅黑" panose="020B0503020204020204" pitchFamily="34" charset="-122"/>
                <a:cs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分治算法</a:t>
            </a: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1109391" y="1505996"/>
            <a:ext cx="4457599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典型问题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1.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 求出数组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S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中第</a:t>
            </a:r>
            <a:r>
              <a:rPr lang="en-US" altLang="zh-CN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k</a:t>
            </a:r>
            <a:r>
              <a:rPr lang="zh-CN" altLang="en-US" sz="1800" b="1" u="sng" dirty="0">
                <a:solidFill>
                  <a:srgbClr val="1F4E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小的元素</a:t>
            </a: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109391" y="2040328"/>
            <a:ext cx="4911617" cy="46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8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一个很直观的分治思想：</a:t>
            </a: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109391" y="2522933"/>
            <a:ext cx="7635770" cy="78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利用快速排序的思想，找一个数</a:t>
            </a:r>
            <a:r>
              <a:rPr lang="en-US" altLang="zh-CN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p</a:t>
            </a: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，将原数组分成</a:t>
            </a:r>
            <a:r>
              <a:rPr lang="en-US" altLang="zh-CN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&lt;p</a:t>
            </a: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，</a:t>
            </a:r>
            <a:r>
              <a:rPr lang="en-US" altLang="zh-CN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&gt;p</a:t>
            </a: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，</a:t>
            </a:r>
            <a:r>
              <a:rPr lang="en-US" altLang="zh-CN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=p</a:t>
            </a: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三部分，根据</a:t>
            </a:r>
            <a:r>
              <a:rPr lang="en-US" altLang="zh-CN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&lt;p</a:t>
            </a: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部分的集合大小判断下一步去哪个集合中进行递归搜索</a:t>
            </a: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1109391" y="3417697"/>
            <a:ext cx="2551627" cy="42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考虑计算时间复杂度：</a:t>
            </a:r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3242505" y="3504831"/>
          <a:ext cx="2016125" cy="350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1143000" imgH="1143000" progId="Equation.AxMath">
                  <p:embed/>
                </p:oleObj>
              </mc:Choice>
              <mc:Fallback>
                <p:oleObj name="AxMath" r:id="rId14" imgW="1143000" imgH="1143000" progId="Equation.AxMat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242505" y="3504831"/>
                        <a:ext cx="2016125" cy="350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200595" y="3753166"/>
            <a:ext cx="4377009" cy="379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发现选择</a:t>
            </a:r>
            <a:r>
              <a:rPr lang="en-US" altLang="zh-CN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p</a:t>
            </a:r>
            <a:r>
              <a:rPr lang="zh-CN" altLang="en-US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会对时间复杂度有重要影响！如何选择</a:t>
            </a:r>
            <a:r>
              <a:rPr lang="en-US" altLang="zh-CN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p</a:t>
            </a:r>
            <a:r>
              <a:rPr lang="zh-CN" altLang="en-US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？</a:t>
            </a:r>
          </a:p>
        </p:txBody>
      </p:sp>
      <p:sp>
        <p:nvSpPr>
          <p:cNvPr id="14" name="矩形: 圆角 13"/>
          <p:cNvSpPr/>
          <p:nvPr/>
        </p:nvSpPr>
        <p:spPr>
          <a:xfrm>
            <a:off x="7844211" y="3198507"/>
            <a:ext cx="2968752" cy="612648"/>
          </a:xfrm>
          <a:custGeom>
            <a:avLst/>
            <a:gdLst>
              <a:gd name="connsiteX0" fmla="*/ 0 w 2968752"/>
              <a:gd name="connsiteY0" fmla="*/ 202364 h 612648"/>
              <a:gd name="connsiteX1" fmla="*/ 202364 w 2968752"/>
              <a:gd name="connsiteY1" fmla="*/ 0 h 612648"/>
              <a:gd name="connsiteX2" fmla="*/ 792090 w 2968752"/>
              <a:gd name="connsiteY2" fmla="*/ 0 h 612648"/>
              <a:gd name="connsiteX3" fmla="*/ 1484376 w 2968752"/>
              <a:gd name="connsiteY3" fmla="*/ 0 h 612648"/>
              <a:gd name="connsiteX4" fmla="*/ 2151022 w 2968752"/>
              <a:gd name="connsiteY4" fmla="*/ 0 h 612648"/>
              <a:gd name="connsiteX5" fmla="*/ 2766388 w 2968752"/>
              <a:gd name="connsiteY5" fmla="*/ 0 h 612648"/>
              <a:gd name="connsiteX6" fmla="*/ 2968752 w 2968752"/>
              <a:gd name="connsiteY6" fmla="*/ 202364 h 612648"/>
              <a:gd name="connsiteX7" fmla="*/ 2968752 w 2968752"/>
              <a:gd name="connsiteY7" fmla="*/ 410284 h 612648"/>
              <a:gd name="connsiteX8" fmla="*/ 2766388 w 2968752"/>
              <a:gd name="connsiteY8" fmla="*/ 612648 h 612648"/>
              <a:gd name="connsiteX9" fmla="*/ 2151022 w 2968752"/>
              <a:gd name="connsiteY9" fmla="*/ 612648 h 612648"/>
              <a:gd name="connsiteX10" fmla="*/ 1510016 w 2968752"/>
              <a:gd name="connsiteY10" fmla="*/ 612648 h 612648"/>
              <a:gd name="connsiteX11" fmla="*/ 894650 w 2968752"/>
              <a:gd name="connsiteY11" fmla="*/ 612648 h 612648"/>
              <a:gd name="connsiteX12" fmla="*/ 202364 w 2968752"/>
              <a:gd name="connsiteY12" fmla="*/ 612648 h 612648"/>
              <a:gd name="connsiteX13" fmla="*/ 0 w 2968752"/>
              <a:gd name="connsiteY13" fmla="*/ 410284 h 612648"/>
              <a:gd name="connsiteX14" fmla="*/ 0 w 2968752"/>
              <a:gd name="connsiteY14" fmla="*/ 202364 h 61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68752" h="612648" fill="none" extrusionOk="0">
                <a:moveTo>
                  <a:pt x="0" y="202364"/>
                </a:moveTo>
                <a:cubicBezTo>
                  <a:pt x="5336" y="91789"/>
                  <a:pt x="97026" y="-19706"/>
                  <a:pt x="202364" y="0"/>
                </a:cubicBezTo>
                <a:cubicBezTo>
                  <a:pt x="438437" y="-10422"/>
                  <a:pt x="544407" y="-6063"/>
                  <a:pt x="792090" y="0"/>
                </a:cubicBezTo>
                <a:cubicBezTo>
                  <a:pt x="1039773" y="6063"/>
                  <a:pt x="1323499" y="10923"/>
                  <a:pt x="1484376" y="0"/>
                </a:cubicBezTo>
                <a:cubicBezTo>
                  <a:pt x="1645253" y="-10923"/>
                  <a:pt x="1969098" y="26091"/>
                  <a:pt x="2151022" y="0"/>
                </a:cubicBezTo>
                <a:cubicBezTo>
                  <a:pt x="2332946" y="-26091"/>
                  <a:pt x="2494622" y="-23810"/>
                  <a:pt x="2766388" y="0"/>
                </a:cubicBezTo>
                <a:cubicBezTo>
                  <a:pt x="2884503" y="3843"/>
                  <a:pt x="2989491" y="73319"/>
                  <a:pt x="2968752" y="202364"/>
                </a:cubicBezTo>
                <a:cubicBezTo>
                  <a:pt x="2975982" y="255957"/>
                  <a:pt x="2970194" y="358371"/>
                  <a:pt x="2968752" y="410284"/>
                </a:cubicBezTo>
                <a:cubicBezTo>
                  <a:pt x="2971977" y="523292"/>
                  <a:pt x="2866034" y="622565"/>
                  <a:pt x="2766388" y="612648"/>
                </a:cubicBezTo>
                <a:cubicBezTo>
                  <a:pt x="2500584" y="638882"/>
                  <a:pt x="2424975" y="590561"/>
                  <a:pt x="2151022" y="612648"/>
                </a:cubicBezTo>
                <a:cubicBezTo>
                  <a:pt x="1877069" y="634735"/>
                  <a:pt x="1828748" y="633649"/>
                  <a:pt x="1510016" y="612648"/>
                </a:cubicBezTo>
                <a:cubicBezTo>
                  <a:pt x="1191284" y="591647"/>
                  <a:pt x="1087396" y="600081"/>
                  <a:pt x="894650" y="612648"/>
                </a:cubicBezTo>
                <a:cubicBezTo>
                  <a:pt x="701904" y="625215"/>
                  <a:pt x="360179" y="643772"/>
                  <a:pt x="202364" y="612648"/>
                </a:cubicBezTo>
                <a:cubicBezTo>
                  <a:pt x="87799" y="609815"/>
                  <a:pt x="7545" y="520882"/>
                  <a:pt x="0" y="410284"/>
                </a:cubicBezTo>
                <a:cubicBezTo>
                  <a:pt x="-8496" y="331490"/>
                  <a:pt x="-8892" y="283452"/>
                  <a:pt x="0" y="202364"/>
                </a:cubicBezTo>
                <a:close/>
              </a:path>
              <a:path w="2968752" h="612648" stroke="0" extrusionOk="0">
                <a:moveTo>
                  <a:pt x="0" y="202364"/>
                </a:moveTo>
                <a:cubicBezTo>
                  <a:pt x="-6258" y="104757"/>
                  <a:pt x="82547" y="-11117"/>
                  <a:pt x="202364" y="0"/>
                </a:cubicBezTo>
                <a:cubicBezTo>
                  <a:pt x="446266" y="4183"/>
                  <a:pt x="701478" y="-20788"/>
                  <a:pt x="869010" y="0"/>
                </a:cubicBezTo>
                <a:cubicBezTo>
                  <a:pt x="1036542" y="20788"/>
                  <a:pt x="1252636" y="8466"/>
                  <a:pt x="1561297" y="0"/>
                </a:cubicBezTo>
                <a:cubicBezTo>
                  <a:pt x="1869958" y="-8466"/>
                  <a:pt x="2351167" y="-53171"/>
                  <a:pt x="2766388" y="0"/>
                </a:cubicBezTo>
                <a:cubicBezTo>
                  <a:pt x="2853872" y="-3430"/>
                  <a:pt x="2964495" y="111337"/>
                  <a:pt x="2968752" y="202364"/>
                </a:cubicBezTo>
                <a:cubicBezTo>
                  <a:pt x="2966162" y="285662"/>
                  <a:pt x="2977415" y="306396"/>
                  <a:pt x="2968752" y="410284"/>
                </a:cubicBezTo>
                <a:cubicBezTo>
                  <a:pt x="2954234" y="538333"/>
                  <a:pt x="2884810" y="616424"/>
                  <a:pt x="2766388" y="612648"/>
                </a:cubicBezTo>
                <a:cubicBezTo>
                  <a:pt x="2476134" y="605918"/>
                  <a:pt x="2410699" y="635449"/>
                  <a:pt x="2151022" y="612648"/>
                </a:cubicBezTo>
                <a:cubicBezTo>
                  <a:pt x="1891345" y="589847"/>
                  <a:pt x="1775180" y="636612"/>
                  <a:pt x="1458736" y="612648"/>
                </a:cubicBezTo>
                <a:cubicBezTo>
                  <a:pt x="1142292" y="588684"/>
                  <a:pt x="1035564" y="617868"/>
                  <a:pt x="766449" y="612648"/>
                </a:cubicBezTo>
                <a:cubicBezTo>
                  <a:pt x="497334" y="607428"/>
                  <a:pt x="396783" y="591410"/>
                  <a:pt x="202364" y="612648"/>
                </a:cubicBezTo>
                <a:cubicBezTo>
                  <a:pt x="89127" y="601127"/>
                  <a:pt x="18387" y="537821"/>
                  <a:pt x="0" y="410284"/>
                </a:cubicBezTo>
                <a:cubicBezTo>
                  <a:pt x="-2728" y="320547"/>
                  <a:pt x="-4416" y="302221"/>
                  <a:pt x="0" y="202364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</a:rPr>
              <a:t>p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7844211" y="3198507"/>
            <a:ext cx="1280160" cy="612648"/>
          </a:xfrm>
          <a:custGeom>
            <a:avLst/>
            <a:gdLst>
              <a:gd name="connsiteX0" fmla="*/ 0 w 1280160"/>
              <a:gd name="connsiteY0" fmla="*/ 202364 h 612648"/>
              <a:gd name="connsiteX1" fmla="*/ 202364 w 1280160"/>
              <a:gd name="connsiteY1" fmla="*/ 0 h 612648"/>
              <a:gd name="connsiteX2" fmla="*/ 657589 w 1280160"/>
              <a:gd name="connsiteY2" fmla="*/ 0 h 612648"/>
              <a:gd name="connsiteX3" fmla="*/ 1077796 w 1280160"/>
              <a:gd name="connsiteY3" fmla="*/ 0 h 612648"/>
              <a:gd name="connsiteX4" fmla="*/ 1280160 w 1280160"/>
              <a:gd name="connsiteY4" fmla="*/ 202364 h 612648"/>
              <a:gd name="connsiteX5" fmla="*/ 1280160 w 1280160"/>
              <a:gd name="connsiteY5" fmla="*/ 410284 h 612648"/>
              <a:gd name="connsiteX6" fmla="*/ 1077796 w 1280160"/>
              <a:gd name="connsiteY6" fmla="*/ 612648 h 612648"/>
              <a:gd name="connsiteX7" fmla="*/ 622571 w 1280160"/>
              <a:gd name="connsiteY7" fmla="*/ 612648 h 612648"/>
              <a:gd name="connsiteX8" fmla="*/ 202364 w 1280160"/>
              <a:gd name="connsiteY8" fmla="*/ 612648 h 612648"/>
              <a:gd name="connsiteX9" fmla="*/ 0 w 1280160"/>
              <a:gd name="connsiteY9" fmla="*/ 410284 h 612648"/>
              <a:gd name="connsiteX10" fmla="*/ 0 w 1280160"/>
              <a:gd name="connsiteY10" fmla="*/ 202364 h 61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80160" h="612648" fill="none" extrusionOk="0">
                <a:moveTo>
                  <a:pt x="0" y="202364"/>
                </a:moveTo>
                <a:cubicBezTo>
                  <a:pt x="-10361" y="101398"/>
                  <a:pt x="83931" y="-8166"/>
                  <a:pt x="202364" y="0"/>
                </a:cubicBezTo>
                <a:cubicBezTo>
                  <a:pt x="420329" y="-10896"/>
                  <a:pt x="471276" y="7598"/>
                  <a:pt x="657589" y="0"/>
                </a:cubicBezTo>
                <a:cubicBezTo>
                  <a:pt x="843903" y="-7598"/>
                  <a:pt x="906846" y="20200"/>
                  <a:pt x="1077796" y="0"/>
                </a:cubicBezTo>
                <a:cubicBezTo>
                  <a:pt x="1188848" y="15099"/>
                  <a:pt x="1278341" y="88705"/>
                  <a:pt x="1280160" y="202364"/>
                </a:cubicBezTo>
                <a:cubicBezTo>
                  <a:pt x="1273356" y="276096"/>
                  <a:pt x="1289458" y="358396"/>
                  <a:pt x="1280160" y="410284"/>
                </a:cubicBezTo>
                <a:cubicBezTo>
                  <a:pt x="1296091" y="515071"/>
                  <a:pt x="1185242" y="611629"/>
                  <a:pt x="1077796" y="612648"/>
                </a:cubicBezTo>
                <a:cubicBezTo>
                  <a:pt x="932763" y="605360"/>
                  <a:pt x="844794" y="631008"/>
                  <a:pt x="622571" y="612648"/>
                </a:cubicBezTo>
                <a:cubicBezTo>
                  <a:pt x="400349" y="594288"/>
                  <a:pt x="317212" y="592383"/>
                  <a:pt x="202364" y="612648"/>
                </a:cubicBezTo>
                <a:cubicBezTo>
                  <a:pt x="90369" y="632159"/>
                  <a:pt x="-15679" y="511788"/>
                  <a:pt x="0" y="410284"/>
                </a:cubicBezTo>
                <a:cubicBezTo>
                  <a:pt x="-3584" y="351737"/>
                  <a:pt x="5611" y="283245"/>
                  <a:pt x="0" y="202364"/>
                </a:cubicBezTo>
                <a:close/>
              </a:path>
              <a:path w="1280160" h="612648" stroke="0" extrusionOk="0">
                <a:moveTo>
                  <a:pt x="0" y="202364"/>
                </a:moveTo>
                <a:cubicBezTo>
                  <a:pt x="-9101" y="86175"/>
                  <a:pt x="80230" y="14179"/>
                  <a:pt x="202364" y="0"/>
                </a:cubicBezTo>
                <a:cubicBezTo>
                  <a:pt x="403482" y="16545"/>
                  <a:pt x="524510" y="-10313"/>
                  <a:pt x="631326" y="0"/>
                </a:cubicBezTo>
                <a:cubicBezTo>
                  <a:pt x="738142" y="10313"/>
                  <a:pt x="856175" y="-7388"/>
                  <a:pt x="1077796" y="0"/>
                </a:cubicBezTo>
                <a:cubicBezTo>
                  <a:pt x="1190541" y="9817"/>
                  <a:pt x="1301072" y="83586"/>
                  <a:pt x="1280160" y="202364"/>
                </a:cubicBezTo>
                <a:cubicBezTo>
                  <a:pt x="1272300" y="305076"/>
                  <a:pt x="1284434" y="338972"/>
                  <a:pt x="1280160" y="410284"/>
                </a:cubicBezTo>
                <a:cubicBezTo>
                  <a:pt x="1260365" y="508067"/>
                  <a:pt x="1171016" y="605841"/>
                  <a:pt x="1077796" y="612648"/>
                </a:cubicBezTo>
                <a:cubicBezTo>
                  <a:pt x="902202" y="630190"/>
                  <a:pt x="752195" y="595779"/>
                  <a:pt x="640080" y="612648"/>
                </a:cubicBezTo>
                <a:cubicBezTo>
                  <a:pt x="527965" y="629517"/>
                  <a:pt x="415051" y="622021"/>
                  <a:pt x="202364" y="612648"/>
                </a:cubicBezTo>
                <a:cubicBezTo>
                  <a:pt x="84145" y="603977"/>
                  <a:pt x="1696" y="514116"/>
                  <a:pt x="0" y="410284"/>
                </a:cubicBezTo>
                <a:cubicBezTo>
                  <a:pt x="-9728" y="333471"/>
                  <a:pt x="7068" y="285916"/>
                  <a:pt x="0" y="202364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</a:rPr>
              <a:t>S</a:t>
            </a:r>
            <a:r>
              <a:rPr lang="en-US" altLang="zh-CN" sz="900" b="1" dirty="0">
                <a:solidFill>
                  <a:srgbClr val="1F4E79"/>
                </a:solidFill>
                <a:latin typeface="Comic Sans MS" panose="030F0702030302020204" charset="0"/>
              </a:rPr>
              <a:t>L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17" name="矩形: 圆角 16"/>
          <p:cNvSpPr/>
          <p:nvPr/>
        </p:nvSpPr>
        <p:spPr>
          <a:xfrm>
            <a:off x="9532803" y="3198507"/>
            <a:ext cx="1280160" cy="612648"/>
          </a:xfrm>
          <a:custGeom>
            <a:avLst/>
            <a:gdLst>
              <a:gd name="connsiteX0" fmla="*/ 0 w 1280160"/>
              <a:gd name="connsiteY0" fmla="*/ 202364 h 612648"/>
              <a:gd name="connsiteX1" fmla="*/ 202364 w 1280160"/>
              <a:gd name="connsiteY1" fmla="*/ 0 h 612648"/>
              <a:gd name="connsiteX2" fmla="*/ 640080 w 1280160"/>
              <a:gd name="connsiteY2" fmla="*/ 0 h 612648"/>
              <a:gd name="connsiteX3" fmla="*/ 1077796 w 1280160"/>
              <a:gd name="connsiteY3" fmla="*/ 0 h 612648"/>
              <a:gd name="connsiteX4" fmla="*/ 1280160 w 1280160"/>
              <a:gd name="connsiteY4" fmla="*/ 202364 h 612648"/>
              <a:gd name="connsiteX5" fmla="*/ 1280160 w 1280160"/>
              <a:gd name="connsiteY5" fmla="*/ 410284 h 612648"/>
              <a:gd name="connsiteX6" fmla="*/ 1077796 w 1280160"/>
              <a:gd name="connsiteY6" fmla="*/ 612648 h 612648"/>
              <a:gd name="connsiteX7" fmla="*/ 648834 w 1280160"/>
              <a:gd name="connsiteY7" fmla="*/ 612648 h 612648"/>
              <a:gd name="connsiteX8" fmla="*/ 202364 w 1280160"/>
              <a:gd name="connsiteY8" fmla="*/ 612648 h 612648"/>
              <a:gd name="connsiteX9" fmla="*/ 0 w 1280160"/>
              <a:gd name="connsiteY9" fmla="*/ 410284 h 612648"/>
              <a:gd name="connsiteX10" fmla="*/ 0 w 1280160"/>
              <a:gd name="connsiteY10" fmla="*/ 202364 h 61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80160" h="612648" fill="none" extrusionOk="0">
                <a:moveTo>
                  <a:pt x="0" y="202364"/>
                </a:moveTo>
                <a:cubicBezTo>
                  <a:pt x="325" y="85788"/>
                  <a:pt x="80348" y="7386"/>
                  <a:pt x="202364" y="0"/>
                </a:cubicBezTo>
                <a:cubicBezTo>
                  <a:pt x="350556" y="3448"/>
                  <a:pt x="507401" y="19452"/>
                  <a:pt x="640080" y="0"/>
                </a:cubicBezTo>
                <a:cubicBezTo>
                  <a:pt x="772759" y="-19452"/>
                  <a:pt x="899930" y="-11792"/>
                  <a:pt x="1077796" y="0"/>
                </a:cubicBezTo>
                <a:cubicBezTo>
                  <a:pt x="1185295" y="-19532"/>
                  <a:pt x="1280462" y="107950"/>
                  <a:pt x="1280160" y="202364"/>
                </a:cubicBezTo>
                <a:cubicBezTo>
                  <a:pt x="1286294" y="244030"/>
                  <a:pt x="1274521" y="365581"/>
                  <a:pt x="1280160" y="410284"/>
                </a:cubicBezTo>
                <a:cubicBezTo>
                  <a:pt x="1282718" y="546576"/>
                  <a:pt x="1165831" y="615690"/>
                  <a:pt x="1077796" y="612648"/>
                </a:cubicBezTo>
                <a:cubicBezTo>
                  <a:pt x="928048" y="597920"/>
                  <a:pt x="811002" y="600473"/>
                  <a:pt x="648834" y="612648"/>
                </a:cubicBezTo>
                <a:cubicBezTo>
                  <a:pt x="486666" y="624823"/>
                  <a:pt x="410713" y="598429"/>
                  <a:pt x="202364" y="612648"/>
                </a:cubicBezTo>
                <a:cubicBezTo>
                  <a:pt x="78693" y="601198"/>
                  <a:pt x="-1324" y="509781"/>
                  <a:pt x="0" y="410284"/>
                </a:cubicBezTo>
                <a:cubicBezTo>
                  <a:pt x="-6333" y="309310"/>
                  <a:pt x="10198" y="270985"/>
                  <a:pt x="0" y="202364"/>
                </a:cubicBezTo>
                <a:close/>
              </a:path>
              <a:path w="1280160" h="612648" stroke="0" extrusionOk="0">
                <a:moveTo>
                  <a:pt x="0" y="202364"/>
                </a:moveTo>
                <a:cubicBezTo>
                  <a:pt x="-13601" y="111264"/>
                  <a:pt x="87733" y="-1607"/>
                  <a:pt x="202364" y="0"/>
                </a:cubicBezTo>
                <a:cubicBezTo>
                  <a:pt x="394184" y="-11901"/>
                  <a:pt x="442533" y="20997"/>
                  <a:pt x="648834" y="0"/>
                </a:cubicBezTo>
                <a:cubicBezTo>
                  <a:pt x="855135" y="-20997"/>
                  <a:pt x="940657" y="-5296"/>
                  <a:pt x="1077796" y="0"/>
                </a:cubicBezTo>
                <a:cubicBezTo>
                  <a:pt x="1170350" y="14557"/>
                  <a:pt x="1298714" y="86888"/>
                  <a:pt x="1280160" y="202364"/>
                </a:cubicBezTo>
                <a:cubicBezTo>
                  <a:pt x="1278774" y="304311"/>
                  <a:pt x="1288784" y="342760"/>
                  <a:pt x="1280160" y="410284"/>
                </a:cubicBezTo>
                <a:cubicBezTo>
                  <a:pt x="1284699" y="533269"/>
                  <a:pt x="1171316" y="595342"/>
                  <a:pt x="1077796" y="612648"/>
                </a:cubicBezTo>
                <a:cubicBezTo>
                  <a:pt x="885684" y="614531"/>
                  <a:pt x="799963" y="593446"/>
                  <a:pt x="657589" y="612648"/>
                </a:cubicBezTo>
                <a:cubicBezTo>
                  <a:pt x="515215" y="631850"/>
                  <a:pt x="379936" y="603076"/>
                  <a:pt x="202364" y="612648"/>
                </a:cubicBezTo>
                <a:cubicBezTo>
                  <a:pt x="79487" y="589281"/>
                  <a:pt x="-19419" y="524548"/>
                  <a:pt x="0" y="410284"/>
                </a:cubicBezTo>
                <a:cubicBezTo>
                  <a:pt x="6505" y="346905"/>
                  <a:pt x="-9504" y="304869"/>
                  <a:pt x="0" y="202364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38100"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1F4E79"/>
                </a:solidFill>
                <a:latin typeface="Comic Sans MS" panose="030F0702030302020204" charset="0"/>
              </a:rPr>
              <a:t>S</a:t>
            </a:r>
            <a:r>
              <a:rPr lang="en-US" altLang="zh-CN" sz="900" b="1" dirty="0">
                <a:solidFill>
                  <a:srgbClr val="1F4E79"/>
                </a:solidFill>
                <a:latin typeface="Comic Sans MS" panose="030F0702030302020204" charset="0"/>
              </a:rPr>
              <a:t>R</a:t>
            </a:r>
            <a:endParaRPr lang="zh-CN" altLang="en-US" sz="1800" b="1" dirty="0">
              <a:solidFill>
                <a:srgbClr val="1F4E79"/>
              </a:solidFill>
              <a:latin typeface="Comic Sans MS" panose="030F0702030302020204" charset="0"/>
            </a:endParaRPr>
          </a:p>
        </p:txBody>
      </p:sp>
      <p:sp>
        <p:nvSpPr>
          <p:cNvPr id="18" name="文本框 17"/>
          <p:cNvSpPr txBox="1"/>
          <p:nvPr>
            <p:custDataLst>
              <p:tags r:id="rId7"/>
            </p:custDataLst>
          </p:nvPr>
        </p:nvSpPr>
        <p:spPr>
          <a:xfrm>
            <a:off x="1109391" y="4296261"/>
            <a:ext cx="7888305" cy="42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一个直观的思路：能否尽量分地均匀一些，使得值大致能够落在数组中间位置？</a:t>
            </a:r>
          </a:p>
        </p:txBody>
      </p:sp>
      <p:sp>
        <p:nvSpPr>
          <p:cNvPr id="19" name="文本框 18"/>
          <p:cNvSpPr txBox="1"/>
          <p:nvPr>
            <p:custDataLst>
              <p:tags r:id="rId8"/>
            </p:custDataLst>
          </p:nvPr>
        </p:nvSpPr>
        <p:spPr>
          <a:xfrm>
            <a:off x="1605544" y="4743273"/>
            <a:ext cx="6895998" cy="42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——</a:t>
            </a: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分成一系列的组，找到各个组里的中位数，再找这些中位数的中位数</a:t>
            </a:r>
          </a:p>
        </p:txBody>
      </p:sp>
      <p:pic>
        <p:nvPicPr>
          <p:cNvPr id="62" name="图片 6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633725" y="4371900"/>
            <a:ext cx="2337448" cy="1453778"/>
          </a:xfrm>
          <a:prstGeom prst="rect">
            <a:avLst/>
          </a:prstGeom>
        </p:spPr>
      </p:pic>
      <p:sp>
        <p:nvSpPr>
          <p:cNvPr id="63" name="文本框 62"/>
          <p:cNvSpPr txBox="1"/>
          <p:nvPr>
            <p:custDataLst>
              <p:tags r:id="rId9"/>
            </p:custDataLst>
          </p:nvPr>
        </p:nvSpPr>
        <p:spPr>
          <a:xfrm>
            <a:off x="1109391" y="5210405"/>
            <a:ext cx="1774769" cy="42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时间复杂度分析：</a:t>
            </a:r>
          </a:p>
        </p:txBody>
      </p:sp>
      <p:sp>
        <p:nvSpPr>
          <p:cNvPr id="64" name="文本框 63"/>
          <p:cNvSpPr txBox="1"/>
          <p:nvPr>
            <p:custDataLst>
              <p:tags r:id="rId10"/>
            </p:custDataLst>
          </p:nvPr>
        </p:nvSpPr>
        <p:spPr>
          <a:xfrm>
            <a:off x="2844751" y="5210405"/>
            <a:ext cx="4223561" cy="42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1. </a:t>
            </a: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每个组里求中位数：</a:t>
            </a:r>
          </a:p>
        </p:txBody>
      </p:sp>
      <p:graphicFrame>
        <p:nvGraphicFramePr>
          <p:cNvPr id="65" name="对象 64"/>
          <p:cNvGraphicFramePr>
            <a:graphicFrameLocks noChangeAspect="1"/>
          </p:cNvGraphicFramePr>
          <p:nvPr/>
        </p:nvGraphicFramePr>
        <p:xfrm>
          <a:off x="5120811" y="5294203"/>
          <a:ext cx="536575" cy="350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7" imgW="1143000" imgH="1143000" progId="Equation.AxMath">
                  <p:embed/>
                </p:oleObj>
              </mc:Choice>
              <mc:Fallback>
                <p:oleObj name="AxMath" r:id="rId17" imgW="1143000" imgH="1143000" progId="Equation.AxMath">
                  <p:embed/>
                  <p:pic>
                    <p:nvPicPr>
                      <p:cNvPr id="0" name="对象 10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120811" y="5294203"/>
                        <a:ext cx="536575" cy="350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7" name="文本框 66"/>
          <p:cNvSpPr txBox="1"/>
          <p:nvPr/>
        </p:nvSpPr>
        <p:spPr>
          <a:xfrm>
            <a:off x="3860918" y="5579914"/>
            <a:ext cx="46233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rgbClr val="FF0000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注意当确定组内元素个数后，组内元素排序时间为常数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68" name="文本框 67"/>
          <p:cNvSpPr txBox="1"/>
          <p:nvPr>
            <p:custDataLst>
              <p:tags r:id="rId11"/>
            </p:custDataLst>
          </p:nvPr>
        </p:nvSpPr>
        <p:spPr>
          <a:xfrm>
            <a:off x="2844750" y="5816592"/>
            <a:ext cx="7689138" cy="42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fontAlgn="auto">
              <a:lnSpc>
                <a:spcPct val="150000"/>
              </a:lnSpc>
            </a:pPr>
            <a:r>
              <a:rPr lang="en-US" altLang="zh-CN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2. </a:t>
            </a: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求各组元素的中位数：       ，其中</a:t>
            </a:r>
            <a:r>
              <a:rPr lang="en-US" altLang="zh-CN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k</a:t>
            </a: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为组内元素个数（前人智慧：让</a:t>
            </a:r>
            <a:r>
              <a:rPr lang="en-US" altLang="zh-CN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k=5</a:t>
            </a:r>
            <a:r>
              <a:rPr lang="zh-CN" altLang="en-US" sz="1600" b="1" dirty="0">
                <a:solidFill>
                  <a:srgbClr val="1F4E79"/>
                </a:solidFill>
                <a:latin typeface="Comic Sans MS" panose="030F0702030302020204" charset="0"/>
                <a:ea typeface="微软雅黑" panose="020B0503020204020204" pitchFamily="34" charset="-122"/>
                <a:cs typeface="Comic Sans MS" panose="030F0702030302020204" charset="0"/>
              </a:rPr>
              <a:t>）</a:t>
            </a:r>
          </a:p>
        </p:txBody>
      </p:sp>
      <p:graphicFrame>
        <p:nvGraphicFramePr>
          <p:cNvPr id="69" name="对象 68"/>
          <p:cNvGraphicFramePr>
            <a:graphicFrameLocks noChangeAspect="1"/>
          </p:cNvGraphicFramePr>
          <p:nvPr/>
        </p:nvGraphicFramePr>
        <p:xfrm>
          <a:off x="5257427" y="5782860"/>
          <a:ext cx="619125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9" imgW="1143000" imgH="1143000" progId="Equation.AxMath">
                  <p:embed/>
                </p:oleObj>
              </mc:Choice>
              <mc:Fallback>
                <p:oleObj name="AxMath" r:id="rId19" imgW="1143000" imgH="1143000" progId="Equation.AxMath">
                  <p:embed/>
                  <p:pic>
                    <p:nvPicPr>
                      <p:cNvPr id="0" name="对象 64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257427" y="5782860"/>
                        <a:ext cx="619125" cy="63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8" grpId="0"/>
      <p:bldP spid="19" grpId="0"/>
      <p:bldP spid="63" grpId="0"/>
      <p:bldP spid="64" grpId="0"/>
      <p:bldP spid="67" grpId="0"/>
      <p:bldP spid="6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4AF76-2926-4251-B3A4-3ACFE5228406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PeSU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BJSM0idimon3C8AAIpTAAAXAAAAdW5pdmVyc2FsL3VuaXZlcnNhbC5wbmftfHlYU9faLx2srbbSVhRRJC2gzFBAJgmkFTVMgkxGlKEaEAcgEgQMQ9LWYy1jJAQiY8okShgKSCASwGohJAGiUkAIECUkkSFQEgmETDdBW4eec+997jfc53yPfyh5195rvb/1zmvtvXbqYS/wJxu2b1BTU/vEzXW/r5ra+2g1tXcXP/xA2TL4yY+pyj/vxPqC96nV9WtPK4n3I7459I2aWgN6o/TEOiX90XnXwFg1tU33VP/eocBuhKmp+QHc9n/jfzGEPw5D3+IF6vyRvNtZDaBmBDv2UU01zLiTYCzcUIP9cPR3w29+2H7VJM3IXfeA18bMG5c0NE6c3yW3v7H11tYNh84Z7NPXPbSz6veszW1uLU62DE5QR0o/YqF/3rmknZvgCuL3ylCnEuoiFtikCNF7mn4dCtlCKFkmYmrC2peGKheSeY5KgGqm0Re+mb78UL0PUQWk9Z4NV7X1eySWZdMFT5NYkhDSF6oWnlHKg3DEM5RiQWGmqWp4TK60W/2uhfCO8vdhN9iz7xeQy20cz7XexxPL1f2tVT+/wIINDFHbF7zlU940RA1jGaCm9p1fGXDvN7RLQq5EXU3tjhEpV/D0ZlVJIo6Bkgu9kLDHJ7DrUatVqFUd1kq3HS0ccr6YsjyZbhFiruBYoEhFqGGd7mVQ/QAjmWvNIXuC9sC8iUlMxvGscJ3QUxQd3tUocigrQslHMnmEVg4QZwNIK/l4cX6C11OkwAAlmHwABrT7m3kvKPkoZkJlBDrGYpdbB3J1AN9RJHroYZFL7wQ4i6neE6OpKTrMAOLSYD1yCT4ySC8nn4Iev8FBXgdIRvtut6TMxSKeQUEiKI5iO8+6Bbydzlaq/GhfbS6YufmXon/IV9CKlXBLS+8I1j1jNJHjmlauYSu8tTwQsBFPaJ0hNnqm3To7cU/wC62c7NzC8ZhH/3CqBBmQENydMXmjIOFjzmdK8XQ4mqB1DarY+y12PUTLn6JDzHc4fLOTHh4yj0YIP+IbOC+mJlwH153fLoSjJhZat3/ZEosRN6BT5uD5c3YD3amL12yHnESP5mmSAB0lcp6oVXfaDsm2M6+q/Lj31piOFaqmEAEdSe7bAoSGlDQh2mPi/IbcAm3qEgt4fbMZ7Dlik9OQJ76PSeWzZOOslAjHEYViNVQx64S2oJ8qbhi/uI0zqpyeYHQ0bz87ztqbce6sVMqLswqBOnSb4obFj0I6sqCMZRM6esEvbyczdfFYNTFnOtfUTgSiD2YNEtnV0B5yprbHUuz7amrns+anos5lb24oss/aLNL4KnbkK02PfDsvUTfzFHwfLi42yRSHiJ22zqPzt0n6+UVhWeFNxXOOyxTLMFS5/l7uo+7GhCcncsHiSDzQzmVD7uJRcDZms6KXDvVOxWB2CYU2Qgp5rH+4V1KvWOoMmWDwa0Ch1BwE1BEKyM9DOJT07qBn8XmiAKJ1VpypdWFLLhNR4zBRg99nKOknm1prqufjwinsfvIcrLdzozoBSHPmDp/u4PKcBoSr1Ftj/bMnanA8+9ksBKm48Yz2wqPokqoaO6LTPJqfMQztWD8Yv+kmrTwyCRkVsQPKHEER2+1+DNsBBf4U9b0yopzvj24G0j6CePXqKpgg2j9i7ubn3DphWih2OENPHbUv3QG/i+Nwz5DwJ41bKLYUsinI6/Om9oagsHY+sXG+gRKP0zmCuJULPxVkif0hzBzuWxeG9Oq+UnQefXLXLG8qJZlxpZfxDNEemZBsGEe0VGpDaznWkR4a7ihsOMKN6mthi3l4VNWntGcxniQnzSOW7gTEaFTSNY5PSAvbHZ/cx0Beh6Xn+Aj2D/XdinGsL20Imo8oRMh6QRsRZqdWHx3MiCkb7f/SoS4KgT1Tbr/d1z+cCdnpcvCdXE4L6J4qisx7TRDzcn4TG1+KgV/LIdf2MtxW7Z9oG+Advi+k//zlMiWRKeunR+QjxvmyJ4+gzGierVON4LT5YSKxq9/wtFVU3uQuod/eysfUePDNnOnA3ZCFyGEPn1/GwWEysci+2zShmB/Zxxx1FtUASMXT0ONC/pcDXCh5o3oT0H3aKoQgLuBZD1AYKOSQ362MYdcQF1Ixgt1sTdQi4fm9kLkDQzsPzJnS/ZkO+rORoZR8YkpHN/we0GLZGtTSxGqIztpFKTnjMBT1pdLRz9fNz1mj4Z/byikgg4rAU+bB8KQa646sM+y0f7gGWg+lRsZ6MucTnH3GSsK4719MWrePy3t/8Rp0B33isp8pujsXLLRCePlu56SVNtR60pcdmQy+hnv5t9sbvbjBVcDb8/FEblQUQFIqMGSykN0+dcBRr7Yo5US2twj3up7ASPKdabli4+IeYTGHAmeLviLuQNRm8EiJMg5PX0jgazemBIOJ7TJ5hJR6i5D1pUNWTI1DnWkOGz/8npqaPSThiA5nv+kARTHB++2Cc2qh9+5YjC3+aBZha7dtd+oJr5nGuUcQoqWXPoXswvEhZosDo8cABnSKNrMVpenVAHQ/czWuW4i7awjZVunpRsUg2E3p3Y2Bu+kRJNMchLhAAjFCd2/xpERGnEOShXx7f50DaWWL1kVs1+9t89pN1NuANEYSsh9sVDBdDqSRxc3ZzEA7RpLStS0tiMydTGrs3k65wGZZmAxhOlQoAyhTZzk2YwRJdOqognayt1EWuQ1othZzG1s5nTuktlyBocEF9m9ReZsbi77mxnPRLf/4LagnLMTr926yOMzGYN7h5g5ht9vjo7Be+uoI6xqez6Af9NpLiW+U2nOhaH4dMEPwBaPP8KQxYoxpktLNk1Uka3X1X8MxoSEZPFtfYsa0EbQbSUjpZTX5bMj0ndnLHCkALIgaImQx5HxnmMmy37ZM2TyfZwvMWFBIC/rOmS6DYzDTbJurTDYPVN+8WNC/GD5heOVHRJsRDI7CwsZnYW3FLtXDcdqj8RegPcnkEdHR3XQGU+kp9hEtvjoxbToHEXemBbL1ynyLNUR7XRU8Jovlyumed1cmVlfE+YlkhTIB2++ilW+uANrDOhTKrkWfqxKHmtp6I7Tqj70rQhlY1e58Q9NTkZt8dVQp+/xVwYfKP99dwoJVrdrPvu+U0jvJqt/fpb1+qQL4rirff/H/MOqrXe+cDEGKOenDIUn8yUy7idZPP6MevWr5JdTF5tScj6q36VR6qHSy67iyOnmM9dk/dYX66Kpl2XbHvSoW312Wjivzz6WB/Z9lL++G7reJv7DGY+Nnn414vCX+HYlsSfZwKEo2ORKBb1+5f8X5wnQ2WIe08ng96KIv3JO9Aq9xOBWoN/jowXPr2O8FMjqhkzTX0PiLQ7jDqXUPt9/szspS2du3X8JXEQKqAR3Ode5poMu8X7IYYBh1HOBXw+coUyReSdJ5D68vXx0wwCgWH2RnlJUV6D1v/uoFphW3g+R1MObC+NJUtF/mzp1rFrxv6pm1pmWT9EATLiRx+lffhdAQBCeXDr2ZZVlXQLK/3Z8IX34VVP7G3JGblXu7W92JXQ8ChnOu5Jyde2qo8p+tulX4qJtWRceqoRnt/sqLQzlXcK9erD6a6ucRl/GAczhGA7731UFvpuXaN/tTtl15uAX8ZVXOP+nkE15vv8Gh2B8KBquc9JdPHWT+Xe5rvKLqfLUvF3lVN5SXq1zz6E9FyOqTu7zMBi27iwhb/8V4lvDiScOpC76viMFvi0nMWeW0MbP/qlOM578AfnHzf3vzNm9ncZhDCvqfTvwg3PN7/X8x7/F33bwMXjOYhs+r8ma2QfvjNuj/Kwkf+4I6XfFX2OqZrjI+Mvm7706oP8n9XzCKMUxah/nn4HB1X2MG3F4xaO+Amt9UNvWIXvovwLGNb74JLtIj94nSzVJ++U2CV7pBHbC79SzxTZbcfRzn217cN0eN/SwWEGxX/gYMBhTtJCrZx+3oaQDkaLi+LnYENz+CdvKfOONsfSdy8Wk5Oo/Ta0S35D3iyKteCkrm6n7NoORimekZL5+sgJhbr4D7qSfkfy4xFtIhX6oPJT976LEQswkhWxq2AJzrOKIlzCGYG7xqLy24iBIEd/ISQPo4Cbj6tFyzniygXar0MnHgMl3d8WAdxJQqmKZ8xRmnIp2flaoHT/THwm98QXvWixtwf6kHJt0Qza3wdzuDOcnRiC080Jfj7YxYfKTUaOvyfMXXSfMknjksAaJjhPayfmkJ0RYBCCz5j7sbcQOxSz4To3mf7xpolLa+axAai+qB6xkda+y/1mIWwkWQBBElIKINN6JTj4Rnb6frj8eEgRAfQyds83H8vln9EW5QSVSLIywWCNFDmCI8oXLDnw9yKVvZYizz0CsoPWjp1UD3J9nTRra6kCf761zdA63ccVV45Cp8h7LP93AbxmZvYIwDLKhrD7fyKFWmLOtIxeHgxvEeUaMnF/3uGW1Yx/V/jDhmKReIwrgJSpH2uaHiHBNMY1/2HBQLdMhr6H8UwUWHgaBIYg6CXRvjUBeTkQ/SQelcGYt+VT++32ZYncrbByUXm1S65eXXk920rLnojH36VEH5HTcrJyb1VmSS+anGcVMQLT8GqBdoK9lBlWa3s3ukGvbBvtjw4uyYDCG7GA0zb8JouLCvdcfaMBiiJi9iW4qpW1ac46HoklfVrKFp5Ogb0muVggWVf5pvPUSFu7gXeXoIbC671d11QzSOH3HHIsZNC+vduOiy3dRnDeNhznkEbcqj+dKMxtNBshx28TIuA7r9wLAt9JgolylcnGrIWiKwb5aEkhCvTuzgyINKYzs4CPKsd5dbxUUtrV2eeX25TiP9j4bi23vI+kIKX1/ItYpwzmtnt7ojsL0wP/peIdu12zKTzTrlSe/ozvU+blSCBatbvGooRlaitPTqMddvGs2OCo7Uuro1mrn6FkwZV8Rw+qV5v+jDZNsh8jB5AL183h5DyAOPLLeuGoa2aFGwBCyRAtLxw0DzWe/iwoq1XTqu/zzakVl3DPy6hKD08hq7zkGTUN4Pu4TduUC3CXdb9yKNvSQ8B4M1CESOAZha1ESmwDB8wDB8004wfFBgqAVLKEQnhU2couF75Hqz4UiMxKGE9IX7GdssELNH2lCr4S2M1WvBvaYJu1hLv12XPZs9N6Cxu7P3hXW8azg7dbbAEmUO9v2l4rCWsHHMEIWZO9eB5/df9krLN7WuM5/J0pvtW24LSxqZF1XfCHO+zl+E4e+Z2m2o7CHXWGNkU/bWFuh2Y8IU92XQ1NVNeku8Jf5vCRh5sfvSgMsbayGEmIOz6FhuX3CyP6TxmfiElW1Yxo0/+1iGrj7EmU8kC/vWV6Xr6mrioPu6fzzb+6j8P2d598+7frcuRUwP7VgZaumIW+zeAQvCJPD4LSwkj0QVPhtGyYY5wos7Q1fuapojJS0oyeTNqpLbKziFIDQEKF9h02nsHYJrwkcE3j9snrtkjtX+Orxq51rTolMKFxfNi1cooJA8U97kPYD8D07sYSe7MdTzeiJ5iRCacvhyj6XD9a9puQcDSuFZ8C2+S9oxnWs4t2IELtF55Eq+ctF5UiyNlq3WKxIDy4qaGCnzsZzYLlnliyDpJRjqnBEXOy2PxYYj4POCrcQZ8aTc989Yp5IqjXfxqMylAabKvmZ463mDF2WyCMNAV5ewe0I1Ce6bkV/AeIQSu1cugtihTpSYeVQw31guZSjIyfOtqD+TX19pS13KlB7AaONmZM/x4aHSNTQ9DeLVYWUJ9dDDIpjGd6jvlK9ynkGUi5BfsYAwR6dQiq1xIHIuog3tABVn82XZLvSA27I4xNIghCXUBki+GVEt8pPF8XV4CQnf9vDZyiOKc7yDReNYKSK3l2FLQNwjM/giOGqCFcexLiUydi7nPLe34UN1mxBT2WBz55Vf1TvoA94g2bepAKxVvqhUPeXpC+68qMhwsapEEcR36NCOIsPGvM9Y8+7Dc6NRwYIISQsjJi232nTE2p2oGZrcUOQMs2sJTeI306djGxU+K1L5gkJ+6WacFYg5bSXKL3t6LlQyeukmqBcmG4K1x3pSeiJcovCgecBz+dXlaICNjvjqVAZpHczfQytQppFAZCRbtbdftDyV491hbQZRTJ27zpstDUNmZEgc6oLa98BPkxo6A7OWHpGlAvpCYpaw6imhLIyRzBkK0oiilwed2CMAo56BcbsOZ8AjsN6ByN4dzJ5hSzOhnttnNtcZ3YMHym9sH2hCT/XZscgPtriKI2+ISWzkc2OYqnbLtnYv0wy5+OTX3wH6y9ZO6w4r887p/tYNZ46PVvRQnyU7YXvR2TEgrknZJrMEZj7rdt7dWmO3upPmaN/3o6rQgtPY/UZZ3VbZnxuEezWaXfBd0Rfv9QZwfESW3vi+dQNAJ7TdbBTLPGGnkvHiWAzquSXDBzMIWQe/udXXCjfk/HoTC1YWGDzNncfMJWO33bgtdU5Lv/uFu8G3lOtvh4gzWv7Rx3mQPOgT18Vo1X3ahJfNtV1fyAUbVcCTbN1LyZ9EY33ZGyp7O6lbwE1B2baKDLjC8E82n1cZIzEkaerZEZeBnDZDdPcWHyjqSh5hbA9i9pj8WXJAVtCgYarv9sqaVGXmRGjoDdpuyt2fxPHJnUswxelOmzsLDeEfDzKMl688tytIX4opGqOs+icFIkNMNafbkhFdQI7j74YFppP0abkubhMFoq9o5fO0cr6AdPuMOcYqqm0srvIiARlCAjx3FtLZg+JG2acz+ssU3peZIAqeWXVYJ5NxdjvshOOtsSiehKWQc/Al9WnZhAKPsjHAur6LO45f57lXZFff0mKuTBmAxHXTSUqZ5D44kqcsGqKuP3InonbObzOaqMZD5tf/aW8+d6YsyvqoMk+8R6lPb4ZAV4secOB+cC6Y+qh7At5SHEWCBzMFpzUc9aCrK0HlWA82QwCe2JeX0dKWOR2TIzBEnwubmG/dawyCCAUU10WiLJAjP/zcdPa6lX5V91XiXAPFfCM+uU/JI73M54MD0YxlQstlfi44tyYnQ6LHlFDt+8+SaI9Eh+ADJueJHJ8MQhLG0mldf3KA71Bhp+Yg71PlzVes8hZECQMPI5VxteOwvBe++kJQ0QLiLdKH2w/QRbWRVOKK2/d+W8Bu8gok0Rr3qZtccOQ6pBv/BLAMJi7nzC0r/VbsLQUUBi365epCbJxZp+U1pRoHymtGkB88CDLdZRRfzTBK03Af6SYepQmgktyG5Cxo0OIezL5pYlr5iiouv2Sd3dYXlWfE4+oBxK5ia/q03/PwOW/bsvjkAc8UUhIAaimyfREZ55tkv5ytM8f/6i8bg4/+OQCjU5KgqDM9+Gj5iTqqVUri3Hpu/boJ+OT7FwIyztvgJWM8Gj7YC/fctgTnBQ/QyFvKHrzac8voPxsxoPLQLXpBfXiFGI8DdRbtfsH1yVTzcIiJx2d1XFUURyEdDr1Yl96jd8qHFbdVnH/38859tQunSzPUNP2zuu7jw/Pqzxv37yci2Jl25qyzYgHdAsfu1vmzfROntmXi9sqkZufRrD93Uvbvv63a1wx2+K/ZYpsWiJiw0OTZ46zbF/nNw+ZyimIFcOekYLT/HLB+6eWOVwVdIcUrhJNMlly0tgH7bdpPNVgyUbidca79leEwJpv3h8nm2ocIfy4iXDU52T2I/aqUf+ebYCxYl/fZWjWwPs5HJ7UIvNZP+/cDCH24zhqr84ff7FCFVz051rRof/awa0E+v9DBFuIV0i5cx7PK9R5z4Bc3RhOAq6PDHaKsZesRlNetA0eoCjlLIZncjF/5rUuZjoJXl5UNoKONa3r+7tLtsQqgu5uwCrVahTP4xYHU5xbZwd2QuqznQO1vmCL0bKCeM60nSIM6VybTF4wPCmNLCGirBdXjr6+Wzr9AzdnN8XEvKyL3Uz+K9jrFQptc7RDk1gflQXQJYeSSTbkusaRbywV+z6eFK8SCxWO5QYhbh64z8F2YnNGi9yki62Pwpd+uaQo/Os8NFzfIr+E2czUgTD4HKZLNEOrzmJtJMNVmifnGB+K08iiBNTKXgP6T+3WIDqfCJlS9eOx6EO2jPwxjG5NpxdlBNp/l2+XtpMbH7ivK4WH3GeXAy4ok+c5EnEkWxjQnKlPGQf40NjzFkxiD7kECvf6Un6/OLmGETpRHBXZvvh3qA588ACyOHuDCbGmvXNGCbKz8giZrQBKLZRmNhlTb7kHvfLtoA3bax9mS7Wv6VD+AK8wDUy/uCEwrCRJb15kW1L+7Hf6DI37q+uN8Hk//IhYciEIePxYdcSxXwzMwoaPaiOl4i9yT4opECmPH26OisLdiY44deAEnywzt29sL0cjMaMHucijdCbMo7INs5UzZD8DfBU58gJsKQyQ9LOKoF38RIdMIiPX15RcfTi+CC0a31ZcbI1Iyfjhj7kVYS0v2N+gNHB+vI36iyJzNIzFlbSnpgV4XYq2KHt40TrKCBeVifzCaZVDJptYYftjoo3nR+44U+4XQKedTWBd2RIp+uE+IS75mYHRJZ+YLy9E+rlN5w42U04KpfJoaw7nf2miIj9jjdRpqntcYOQSAeEydG9rJuR+knzllXOZjnzl5OhJ23DST32cw4DB0tlCYGOhMnwvu+lLwCwZPJecddPt9eoP+C6dwIAJpH80YXuVuHubnHhS6LQQ91A9E9Xqk5uw7E9SHDecxHN0PNihX/ERKKjwa/dCYGpNx8ow+c8yLLuJC+22J63J6jPRBVeIRbUFT0XCPdHuGyzrMS+CpPWf0IdS+dQ+TD7C0XzrimCLj3enDMdgXEksXuE4By1T++/hnc5petvCnFyMYovf3662V/JtmyoCfO6D/Tx3IotFzmsqg0QIY25y9JWf4Yshs8F8bDK44ZaUvmdzBWunmBHx0p0DwejT5t3lQMUIvhHUgFtej/livqeCypIXKJUNXKHnljyugj8diEWY8m+Lh+BD2K8uz4JCUpcF0CgAlnWyg6Ly3NfdNwXinzPhxqLt/ySMPtf21UXvVvG7vD8Krw4kvtyAeVu6lvj/0e+Vfu6QXbnp99b1N3Cusqjf3riShFhYaWmck/aO3Xxlt8KNTFUErXLtOapmzZISRx0oYGnp9JBfELVvOA8TMy6392/4G10qBxwoFT4FvMDmsU3sIcaHkDQaG6KHrwL3er85t5n1rLPicn05x1SsJxiPuBy1aebMRut/vtdn9+jHngTLF826+kmV8i7/9UXA6ilYu/P0t3Ldw/x3h2hmhnZduKofmRslaFCLWxNqbNRET8WKnzlVC5zEvkL5k9XLoymU684oooZhirdruWIhMCFHgZU2o+DOOMv8Lf5sC/5HgqTVe3Mth9PGcl0lw+RHM3Qhbd9zs1m+y/QfU3U7sEcWeRiFMISnAe+T+oG19EsdTbQm1f0dHwYIVnE4pLr1TXNhJkiYO+lZItArpuKBS4Y7OxR24LnprdQTWgoTnNHr68h3pYUhuuCN0ldirNdDE8MQvW3PDj3EzoVoDV2oK+VlRjLVoZ5H8ZCOOHtniaGEHWzjxd7UwLTkPWk+ePp52AUPak+rToy8uOGMUrHvZMw0HQ0mYOEkPsx/uONCo0KczJD9p2Jb/7v6rTadNtCl+6pwI5F7i2s2m5gaMhA4BmNvRST2r0HHlApFvio8Ky7d0mp161MiwNGshnJyp+7vu+bvxiD043SRMTG7/V7Rr+qF+8/rlnm5iTGN4ZLlxEdF3JYOfVWbUQhAYUpxRW33cf1686DsTyetqBfUyfk1OmmBdK2G7CeJqOscZ9x7+zQyJVwJ1AgagvR4jmIfhngCIqOJT2jNSmNZsJKf2LGkmIshnT1pBNbCgqkt6sbqXcqTWmlXS4nSdh8xt6L/3d6sm+pmjT+XjfE9ruEKLXXy3c2iVWFdSqHKJjuMyDhQAGEdPMcj9yZLDiAtPF50i/26+bX0Cw8t9yaghWUYmggnfxfHaUB4Dgp3w+BLLpBpG/LhI/MXnQ47ZOdJZ1ZRPk82ig4qxZWe0FStjFYu2JG3KirQiME8LYs8RHQVJCMo1O8U6y0KIId1JPPp3F4pXrmwh7/TBdnkExj6lFcynFVpazDLWHaLlYm31AqOxDkYJXIlLVoT+gT77jsgEubS8Ifk6Otzv3UxO0/gctMI4S7fLm4grO4109t0anshlDMR+zLbsoyz/8s8UyflsGfI2xL2F+xbu/we4GVhwzawBctKAtuB4bvYVIKrsxXH7WzmLX/29irb50LdmiNqE14vjAAjg18k31gMjdJa0jxUknamXn0U8/GgMhoji2XS88jhOt/E/kYB7ytkoKdrUK8zrLwQOu400O8R9sMYbDKSoSb1jQBfk+srFNZmEFb4yxJrsqLZ/iW7q2pqMMVF/ibjH0kelC33mS7FAy1Q6cyW+lAhlv0q32ZEvXzTKSlXZgN7I9b9MQHvzmq00HnoL6N8KUJYReu31DuDyWKwmAyjsrVx7XlN0D/HksqZ5ycXJ1HT1lKcuuBLk6vT62InOqdb6WG2hQJz4NIa3OM57HYOqhipHOycG6rQ/e+iB4zwIoGEoOklzjeepe7OZRjkTjCn7Or9nvfQq+0TVeyQwmPBXdeQfv9ZK8l8XQVs0Avsuh2qATz6/sH7ExANe6ZtHHXaIjcnRPaXhwTRJbJwoRUBXyXyNY9DimKSwCW9tY3QjPiZ80DCVy/Er6WPuZNIbhUJLgIQsNap6fcrRq/lgI586+JJXHZAGR0hGbY2C4DZ+3Kqa/Hr37ULfo+ETemigwOsdLBOamIcQjURYDLshcmThicQchN4IeIjq3IiMmzNCWMG0PaLRn582xdeT8GGkhs65c1iw0c/wJG3okBblIu11dRALlRfBvnmR9R9UKwtjrKmRf+OEYajv133rvNMKTHPqAw2EYF/ncJRRGHe63NO9MVpkZ0UrMs1ZOrhpS6jRRW7L7+HtPkcDOD5xc26i5nEWee7mm8o0Qx/8DJ47ecO97qkbFfPu7nU+0bDMxlPYPbHV04ER8r1W8xEgSyti56G0Mqwzm1bh49tHR8sgzG0S+rOxib1Lf1OnDw27eKSOoE+HALKcJmaazeK4GZhT+i1N7Z541ru4uxEdqgdIeJM032OZ/l0M28DdlPyUfjqaTYu9Ko7tlhMpyFDf121w2AzdzWz0/a1im1Y3ufr97V39rT8YuC1ab7jBZ7K4CLZZGKm44irVmTgQW3nf8MdNuWAoCFpcoywwR4aCPgwnLV5s4fhgoDsPHNFhBx3po1xjM7ceqrr2dwPap99FPYKBnxqb2L3OPS1HwyTbNxxJZxpmWMEk8a1YB2i7mFaKSCTaOfNOJ30slGEdR+SPhsjt2ZERzkM1+DMO1xuSO7KgvcMNfVFf5padayv2837dd8en3msK7/tP8cPoYzqZnfbEvtJp+OobdgOllYvrU3feLu40371s/XpkiPdEXLixraDKBD0Pez1C8G9zHgx4g1ICP84kZBx0u3A6UTDXxAjxQhuUXLx7fNQL+MZAAyZoUXSngGaCawGfwEqUDtDDiXJ4Y3LMYBxYFSS6VF4ujrtG13dof+OOe4ZoQXwzCZhWj5LN4oScZ2+oPyFYR/WsWtPbWTzF4U8tDYdCdIovvoH9keDG6rdzZxNpZarwIbjU6Lc9XB60mzpd+bfoJSgdFveWabgIIzR3FpRMWdRVAmm5rvDRvwlRL9Dxbd55C+i/GRBG8FOcrErxDK+TXHUAefW/qFp8S7wl3hJvibfEW+It8ZZ4S/zPJwTdO2BAeyeNzxAwq4MvK05cKFI8mcSSTKydRQXshrp0//RXH2GlRcr0ZJ8dK/n8bUNdeIzD7rDIG90ZTv/B16j/N8d2116GVv0+7PMfHvy+D+dBS8dSbTpL0s5qW2kOlTSno5HPyjXRIPkKlRrDWYEXOUzMxKi6kgoYfIJwRqJLAXQKHTtja4UK08K47tVB4kK6tiJYBBg2R8tFMIVokoec59EuOQU4TGgnLF1UgRlL5piEOoykfxOty1MgIgehJeH5kqGooAMdVRCEdDiOL3g6gJdfQHxXZU4JdiopXO2NcI69WdCyZA0SWmuGygU4lrVM9UkR85LEmZse+JXfDCas8W3Chx4W7cIxlFyIRw2TxRIMh4toSmZ0w1XfEZmwgXl2ziwv3Wf0RM1BYSR0yhyUzybfFKNsotmAm9B68wvaampFbUFBMTs6L5VUo1FSNoetBHZ2fMtUUhJT835QG/B2fV9QVlsi0C4754+1D4sAv6znwpxWn5Yv5OdNGg34+f+Glj1CByPHzSnjPbH4h4YMsQpnh98XlT9rsdJXFgGKxUtdoUP04ZpCTjdZGlRxlUqOSQpp8ZVljHU73+YIjjbJpKYRcvJEFGnWZGsTn/BxVtZ7at/F4hSnk1VnXFl6EF8nUWBzv7vAqaNP4d8Rj/Df+XuKj1MJlBPmaLAoLshZPJsfmHZl5jdnSEGvwdzIUACR0sdB4NOvBcXl3DVsaVnnkXY3uR7ueJm1UpIpOGOKw1+J2XWMdk1sXAqQPQCYbbzxRCmlBkkPdFtLG0dwjcIQBueC1dlpXYSg4Kf2SvNJIPm2r8pibAah+IDZmt2s2ZkGgAviQsWiqISQ52QE4L77+FOIjhNQXBLZmWAUKIg7PsMRtRobrmMYwnzvZoSflAIrro2EHMBKxpdFz3nxpUXzZnbuFYjRqDY6IfLHufLR5d4Y1TcxBIH2gwtZJtU6ippjETYOBq21DJCvzvh9++x6bh88nJLMAe+63NV6+3IbJGXhIOKWmS886fid344itzFr8lgmEZuUor0AgARHL6xElyU6TVw+y2o6W9x2mJ90pDZWszrlPbXzJYKt13NBvNOExE2nBvea0JjD1RRUMK18x3YDwSB5RDSVknf3C+EWsDpkqT0JRC8/KykF3r796jiGnUvHOwPMUVsGO95Rs/c2QX19oXJtMMJqMUtcLHBo3cR58EnmZvHZiastujuP7e7ycT53fbVmx/yRiURbzXhhhE746sVzx3rxiD10ATsq1NIZbTjQTfxx3hp9G59dOM+uprezOA8MQGJq+tpR/YucXEiWuWd1CqM6bn5f80Jgs1duoQbYh79D7Tuh8O5GC2ynRV1Noo5qQpL0zpV0AaK1erkWOMqtFirlALSLyxUYdt0vBX1fsu9k8uHFX5xu8qKnEF6pVh124pCMHww5nh0WRssHf7WjVSTv3EUnexGtcVZGkdw44rr+yIWIqWspUzzBXooAmQteO1aw2Fyfwv+VIFsvlrEUMviI02BHxODepE07PXwPoddkFZWVohSJSkAWCTIc0jtgKai3Ou5IHv77QumBU0r5cPYnF2EBjSn0+19N1BGbW5yivUtmyWamBwP3cCt/0RLCmxnXnFHfigzzuuHC5WgNp/yS+mDLnIUkG6escTDRYcNNgrYH5Ntx/6XEjI+/rW8XjV6CrHZx+DO0ctUTHZzQql1ypX50ueYY7+qcAQXjL1T/E5rqYAz9ZO0xUfWaRYRECyLEQkDBcQTlzjV87E+IECRMsRSqWFqW6jhaWNMXlqE7BgOWR45wObPxEyUzpGsBs3PUhinL/oFuS27MFFIHPA+xAjFCoxkMaFhbfonwKqK4FlqS/mQ3HqWMyfNBSog+/fpaHxLCdWERhcLJdIu8LvfmhZF4sYvVF1VkrXxepoR9rlIFNkIfHaVPuZ8bnrSGzVkQaDe4kAqJMyz/mrrQdwXDerJMzBF+3wvoTIKhlncuHN7W1Rvnz6AoezJ6gh5PAU+V2OLZkTliB7Qbl7Xkp7+LLX76sNguuKvhLzCeeiDM3Ypjp+yx/DuB/CRbi7bB8LYxabOvyrxzMhRR+fhC6SVE5Pf+awb2BwS1BOEs/DScnbFPz3d738BBxB5FSElZBLntW6wzlVxcuwi4IQxwCrSjLtwTNkICnAyUUnbSQyRDR0sFp3vrM+IErcI2uSGDuGvkIrKNN79NPHKjJCdL8GFr7OBsTNAh7PctJuCDG0GY720uRS11qiuticmJCO6WzrwQSlJ+tBysi7bJSpEca4apqfXfi5LGNYcdD8ogfA9vM0ZPqj6XZF6F3rdresPVGJv+II3MsrOSJEFAAIOqkkzR4jW0EfokEA0V82O3JQTocCLKE7320vQe9wfUU7Kl93z7ANyWmF3jCqC/pCRg9uOXvKswqP1os6yyUTs1NV7pquyP2xipvPhzvYNGWMXjXilpzFX8GTO8O7669zK19dgZqdyRltt2e0PnsQhvDKUASmfTUacBxmjiyNavy7/y4Jrkn1KyP7BUdAELzlx7r1n1SnOK+D1L+q1ewtA7E4REpyz/TySmQsoVWqY//YDK2/vvh/fWdxxZ8/86Y+hhm3bfNc0cliEvBl+xcp5DYHeUr7j5Vk8FfyBcqIUmul8dSQ54YFgssJndnQSAPbhZkqMcpUSf4qSToMNTKgVZ1CDzFor5Z/NBjB1YsIJlCylO2DzIvlmxjaY+C0U7xS9u7Pxjo2anwKRTYA5SCEGoRbRiEdQRdDD1fUn1MLsn/lOnMClU6Vblaxp6asWFhJqshQFINgooVO8Vna1wgRgESD5QewxMflYOMEOByVlhHYLTGvr3DO26UR+idcMljshGyHcZJjECyfxF+qjIAhMMXipSBgqRPjsmI8F1CmlVUhiDCqm3QmWArVATA1+VsJjmaEGTj5PBTs6DbrtOcV86fvUm/rbpT4JLiT0wORcWYp4T3uTVbPZ4vRLmNn/14DKSjfnxvuGzyBeqJdL7XiBN6gZpU4O+4Jybh+GUsUFZE1zh4VEd0p2LezF1rY/ywJZIGEve3EzQUGYET4iTt31FopcyyCZhFu25Jlcws1gwW30qbIS0hymv+kOZOF/Y9Wk9yFbZAGrVm373BuYlGKlmFxcVaYyozfTPlK7lEj8tBdTKirFjmTLsvqbogF5GoDyGKltUP9KcvGbplHrZaH1up0FIwMMtmgGIPRPwvIx9u6gLtSNDQ0ctureAqQGs0vOuS8lrUhNaMnhGTKV+M1xopUAQwly3pan/4hhTYdiZLjAEbR4UNoARexDTlThzVpYtzgWyqK54AiKvqP4PkvIUUjwpYu14noCfqp33Tl1iexBYGb3EqK2btrgiMjN/0A9tU+8liJwIQw767y09gtko7j+7oSJJ1aSvC/zMjq8Z5mItLGX2qXpRFnZrcGpO7GXTHJYPb9rIxSpFmoVnXumdrfTUGgA3wGtmxGvBNCYKjyanmA1QAlzyQTr3juRRYzFMpkIDwKSKGddsS1iFW8+4ILcKrH2cAElYcE7yp/HO7NPmP+qyxkByNqgDy2SKFZOh0vR0lJyhQAR6nV+tvvuPBEKIxbBPu47epSeGpzF7+IjMT9gpd/QQ7QFMrTVf2qsVZH0UIsScTVwzjSBwSWFUNed5UpDP1MurpcExcYOxloShwHHVe8BYRlcAGcZ5IClNBDahBN5yKmfwg1hLrO3547Zho2RPc8nqesVjADnCYf5KtemT8ephepx/PeVLRflXE5ophkbXusN/Ln61lAhg3o2qOEZciy28ZeTCMo2lCTnipK68IzdldQBvjr9C8NU5pJPy7EFC7j6f3E8agucXFLLOUHPKNIH2+UTtc/0UcTbgsY1C5iPMGGNXAaQ9rHkt75k/n1VX6aThzbx60SdqdxCJa3WlljJGr1fyCODUE3ZK4pu/Qezx0SmuegXyy5LpecmhssQBlpzPmngqRM8Xzjgo1VYzYxIqdhdrB10RnPZtjzLDmzWa7bCKCulmDs23/DkWMANV0aj0LWvKO2p3HOgRE/6djnU3EqVK7lva/7i7kcPuNOc80EfBO1fvzIGk90DJVad7+Hxp8rfx8jBFkOt5lH/4RwtH2kPq9Bbqa0NyWqaNF57ErZXvVxbbnhrd0JGoSsUWhNd55VLihBQtDm6lKe6inmwMbQX6TOS5JMkfgFbBmgoRS85svPb4lmwELxtJSvt8gq86MEJXQhxb2tU4Ei/y4SdxlQXvY0fcQslNJDrogDO7KnGsydSvti0tGU2gpNScw4GXmyvJZ9miJpCkSVMVFUPz9ucq10LVUe+AsMsjE10g3xFu3MS92bXKOUGGz19oIRQp6pPXDQVLIwTN9HLJikt8scE8IVQ2w4kArB37pJc9sUMJ7Sxw1MbAqtGtqs86lUmvsNPWPQxgKCBm9wXX5idBOfXBOl3BMuX07LmoJ34fcIRoQXxx8vhWcOczj84L4viSXj9t1ekUwHhVrITQOi9WkEDyWftq4F5NBkgh7aI4ixrooCeg52lGyeRo6j9dPf6snrzcxjKLULWdn3i4I+Uxv4VlHvHuX6SEpUA6bFb1FOZNPH1PUwGqc1Zd/Tavw5BkisYohCi594svSe5yetDjyPERtC+kLEzWtkwYQ9bujFJ9hFL2laamQl38hcZE3lav7arb3Q547a/b9+0P/wtQSwMEFAACAAgAElIzSDcVbl1NAAAAagAAABsAAAB1bml2ZXJzYWwvdW5pdmVyc2FsLnBuZy54bWyzsa/IzVEoSy0qzszPs1Uy1DNQsrfj5bIpKEoty0wtV6gAihnpGUCAkkKlrZIJErc8M6Ukw1bJwswUIZaRmpmeUWKrZGZiCRfUBxoJAFBLAQIAABQAAgAIAPeSU0cjtE77+wIAALAIAAAUAAAAAAAAAAEAAAAAAAAAAAB1bml2ZXJzYWwvcGxheWVyLnhtbFBLAQIAABQAAgAIABJSM0idimon3C8AAIpTAAAXAAAAAAAAAAAAAAAAAC0DAAB1bml2ZXJzYWwvdW5pdmVyc2FsLnBuZ1BLAQIAABQAAgAIABJSM0g3FW5dTQAAAGoAAAAbAAAAAAAAAAEAAAAAAD4zAAB1bml2ZXJzYWwvdW5pdmVyc2FsLnBuZy54bWxQSwUGAAAAAAMAAwDQAAAAxDMAAA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奖学金申请答辩PPT动态模板"/>
  <p:tag name="KSO_WPP_MARK_KEY" val="945de559-1e06-4a2e-bf44-c72f9c852243"/>
  <p:tag name="COMMONDATA" val="eyJjb3VudCI6OTIzLCJoZGlkIjoiZDE3MGExMDc0NmM0YWU1MTQ1ZTcxNzFkMTlkMzQ4NWYiLCJ1c2VyQ291bnQiOjkyM30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Qzuser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旗黑-55简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汉仪旗黑-55简"/>
        <a:font script="Hebr" typeface="汉仪旗黑-55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旗黑-55简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旗黑-55简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汉仪旗黑-55简"/>
        <a:font script="Hebr" typeface="汉仪旗黑-55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旗黑-55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旗黑-55简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汉仪旗黑-55简"/>
        <a:font script="Hebr" typeface="汉仪旗黑-55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旗黑-55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1066</TotalTime>
  <Words>4041</Words>
  <Application>Microsoft Office PowerPoint</Application>
  <PresentationFormat>宽屏</PresentationFormat>
  <Paragraphs>572</Paragraphs>
  <Slides>34</Slides>
  <Notes>27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2" baseType="lpstr">
      <vt:lpstr>Comic Sans MS</vt:lpstr>
      <vt:lpstr>Arial</vt:lpstr>
      <vt:lpstr>汉仪程行简</vt:lpstr>
      <vt:lpstr>微软雅黑</vt:lpstr>
      <vt:lpstr>汉仪旗黑-55简</vt:lpstr>
      <vt:lpstr>黑体</vt:lpstr>
      <vt:lpstr>Qzuser</vt:lpstr>
      <vt:lpstr>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qmx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Qzuser;</dc:title>
  <dc:creator>Qzuser</dc:creator>
  <cp:keywords>Qzuser</cp:keywords>
  <cp:lastModifiedBy>宇航 周</cp:lastModifiedBy>
  <cp:revision>2244</cp:revision>
  <dcterms:created xsi:type="dcterms:W3CDTF">2016-04-24T13:02:00Z</dcterms:created>
  <dcterms:modified xsi:type="dcterms:W3CDTF">2023-12-30T08:19:27Z</dcterms:modified>
  <cp:category>Qzuser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mmondata">
    <vt:lpwstr>eyJoZGlkIjoiYjVmNWQ4YTZmMjI4MTg4ZmFiODFmYmNhODYxNzA4ZGIifQ==</vt:lpwstr>
  </property>
  <property fmtid="{D5CDD505-2E9C-101B-9397-08002B2CF9AE}" pid="3" name="ICV">
    <vt:lpwstr>FE68D95A09794407850B74D91EF80697</vt:lpwstr>
  </property>
  <property fmtid="{D5CDD505-2E9C-101B-9397-08002B2CF9AE}" pid="4" name="KSOProductBuildVer">
    <vt:lpwstr>2052-12.1.0.16120</vt:lpwstr>
  </property>
  <property fmtid="{D5CDD505-2E9C-101B-9397-08002B2CF9AE}" pid="5" name="KSOTemplateUUID">
    <vt:lpwstr>v1.0_mb_miBtU9Tu5siaaALbm9VLQQ==</vt:lpwstr>
  </property>
</Properties>
</file>

<file path=docProps/thumbnail.jpeg>
</file>